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76" r:id="rId14"/>
    <p:sldId id="277" r:id="rId15"/>
    <p:sldId id="264" r:id="rId16"/>
    <p:sldId id="265" r:id="rId17"/>
    <p:sldId id="266" r:id="rId18"/>
    <p:sldId id="275" r:id="rId19"/>
    <p:sldId id="267" r:id="rId20"/>
  </p:sldIdLst>
  <p:sldSz cx="9144000" cy="6858000" type="screen4x3"/>
  <p:notesSz cx="9917113" cy="67881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DABED9"/>
    <a:srgbClr val="CD99B3"/>
    <a:srgbClr val="D60093"/>
    <a:srgbClr val="FF3300"/>
    <a:srgbClr val="B94F57"/>
    <a:srgbClr val="3C1A5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80" autoAdjust="0"/>
  </p:normalViewPr>
  <p:slideViewPr>
    <p:cSldViewPr>
      <p:cViewPr>
        <p:scale>
          <a:sx n="100" d="100"/>
          <a:sy n="100" d="100"/>
        </p:scale>
        <p:origin x="-516" y="77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54"/>
        <p:guide pos="209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9FF06-B436-4444-A60D-351385F3FFB1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BA9ACED-4E64-437E-9E23-0D8A20809FE1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Калькуляция себестоимости</a:t>
          </a:r>
          <a:endParaRPr lang="ru-RU" sz="1400" dirty="0">
            <a:latin typeface="+mj-lt"/>
          </a:endParaRPr>
        </a:p>
      </dgm:t>
    </dgm:pt>
    <dgm:pt modelId="{E804B86E-3F30-4113-842D-D35D982BFE4F}" type="parTrans" cxnId="{5A196D5C-2982-4E58-B9E1-A1DAD1CFFED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2ACF81B-BDAC-43DB-8B86-2F0A50F5FA58}" type="sibTrans" cxnId="{5A196D5C-2982-4E58-B9E1-A1DAD1CFFED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681A810-298B-4D55-BB18-55C718E09A39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Запасы</a:t>
          </a:r>
          <a:endParaRPr lang="ru-RU" sz="1400" dirty="0">
            <a:latin typeface="+mj-lt"/>
          </a:endParaRPr>
        </a:p>
      </dgm:t>
    </dgm:pt>
    <dgm:pt modelId="{1B13CBAF-D132-45F5-BBE2-42D148386194}" type="parTrans" cxnId="{55193523-116D-497E-94AB-51A3757DCFA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AEC9059-F210-45AF-AD38-54279F774469}" type="sibTrans" cxnId="{55193523-116D-497E-94AB-51A3757DCFA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A95FB18-292F-4DBA-B7FE-EBBCAE40106B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Объем </a:t>
          </a:r>
          <a:r>
            <a:rPr lang="ru-RU" sz="1400" smtClean="0">
              <a:latin typeface="+mj-lt"/>
            </a:rPr>
            <a:t>произведенной продукции</a:t>
          </a:r>
          <a:endParaRPr lang="ru-RU" sz="1400" dirty="0">
            <a:latin typeface="+mj-lt"/>
          </a:endParaRPr>
        </a:p>
      </dgm:t>
    </dgm:pt>
    <dgm:pt modelId="{24DA8EF3-753B-437D-820C-15500D8DB376}" type="parTrans" cxnId="{6CEBE057-F54C-4A37-BEC0-B3D650138B7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760B0F0-CA4F-4E6E-AC1D-FAE2FC7E316E}" type="sibTrans" cxnId="{6CEBE057-F54C-4A37-BEC0-B3D650138B77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D999830-77BB-4B7A-AB80-6CE859D03D1D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Объем реализованной продукции</a:t>
          </a:r>
          <a:endParaRPr lang="ru-RU" sz="1400" dirty="0">
            <a:latin typeface="+mj-lt"/>
          </a:endParaRPr>
        </a:p>
      </dgm:t>
    </dgm:pt>
    <dgm:pt modelId="{25376C8E-6F47-4A73-8672-1C5A028CFFA0}" type="sibTrans" cxnId="{0AC3D41E-7487-4C52-A1C2-FD9C22CB746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DA31FB9-A4B8-4AE5-9AE4-69D0A8E29731}" type="parTrans" cxnId="{0AC3D41E-7487-4C52-A1C2-FD9C22CB746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9102AE7-5DDA-422C-BBAA-A2AD323271B4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Объем полуфабрикатов, направленный на внутреннее потребление</a:t>
          </a:r>
        </a:p>
      </dgm:t>
    </dgm:pt>
    <dgm:pt modelId="{43384A57-A99E-48C9-8CB5-20C4AFFEF058}" type="parTrans" cxnId="{5999C0BE-B943-4C30-9FF3-12702F5088E2}">
      <dgm:prSet/>
      <dgm:spPr/>
      <dgm:t>
        <a:bodyPr/>
        <a:lstStyle/>
        <a:p>
          <a:endParaRPr lang="ru-RU"/>
        </a:p>
      </dgm:t>
    </dgm:pt>
    <dgm:pt modelId="{B9D2192C-171F-41B5-9569-6352E30E3634}" type="sibTrans" cxnId="{5999C0BE-B943-4C30-9FF3-12702F5088E2}">
      <dgm:prSet/>
      <dgm:spPr/>
      <dgm:t>
        <a:bodyPr/>
        <a:lstStyle/>
        <a:p>
          <a:endParaRPr lang="ru-RU"/>
        </a:p>
      </dgm:t>
    </dgm:pt>
    <dgm:pt modelId="{CA2409BB-EFB6-4C42-BF6C-3720DB333F01}" type="pres">
      <dgm:prSet presAssocID="{3AA9FF06-B436-4444-A60D-351385F3FF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138E0-17E5-40A9-A0CD-6C8595728FA6}" type="pres">
      <dgm:prSet presAssocID="{7BA9ACED-4E64-437E-9E23-0D8A20809FE1}" presName="parentLin" presStyleCnt="0"/>
      <dgm:spPr/>
    </dgm:pt>
    <dgm:pt modelId="{0F2B1CA2-6CC4-44AD-8ACC-77A589E37B6B}" type="pres">
      <dgm:prSet presAssocID="{7BA9ACED-4E64-437E-9E23-0D8A20809FE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9F39270-EC5C-4D32-9415-8A1E0BEAFD81}" type="pres">
      <dgm:prSet presAssocID="{7BA9ACED-4E64-437E-9E23-0D8A20809FE1}" presName="parentText" presStyleLbl="node1" presStyleIdx="0" presStyleCnt="5" custScaleX="108968" custScaleY="108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43526-3BD5-47D6-99A0-507DA99A800C}" type="pres">
      <dgm:prSet presAssocID="{7BA9ACED-4E64-437E-9E23-0D8A20809FE1}" presName="negativeSpace" presStyleCnt="0"/>
      <dgm:spPr/>
    </dgm:pt>
    <dgm:pt modelId="{383B3E0E-032F-46EE-A95A-365919100121}" type="pres">
      <dgm:prSet presAssocID="{7BA9ACED-4E64-437E-9E23-0D8A20809FE1}" presName="childText" presStyleLbl="conFgAcc1" presStyleIdx="0" presStyleCnt="5" custLinFactY="-7325" custLinFactNeighborX="784" custLinFactNeighborY="-100000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7E9087BC-9E9D-4A01-9A9D-9A0F67DE980A}" type="pres">
      <dgm:prSet presAssocID="{E2ACF81B-BDAC-43DB-8B86-2F0A50F5FA58}" presName="spaceBetweenRectangles" presStyleCnt="0"/>
      <dgm:spPr/>
    </dgm:pt>
    <dgm:pt modelId="{9F526660-693E-4F46-B669-BD507E0C74E4}" type="pres">
      <dgm:prSet presAssocID="{E681A810-298B-4D55-BB18-55C718E09A39}" presName="parentLin" presStyleCnt="0"/>
      <dgm:spPr/>
    </dgm:pt>
    <dgm:pt modelId="{1FE65D28-64D5-4FE9-AD5B-DA3FA96EE3D0}" type="pres">
      <dgm:prSet presAssocID="{E681A810-298B-4D55-BB18-55C718E09A3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2D55379-AD71-41F7-B358-2AEC90F55734}" type="pres">
      <dgm:prSet presAssocID="{E681A810-298B-4D55-BB18-55C718E09A39}" presName="parentText" presStyleLbl="node1" presStyleIdx="1" presStyleCnt="5" custScaleX="108968" custScaleY="108968" custLinFactNeighborX="4491" custLinFactNeighborY="185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4509C-2A52-49FC-A1D9-9E2E558ED797}" type="pres">
      <dgm:prSet presAssocID="{E681A810-298B-4D55-BB18-55C718E09A39}" presName="negativeSpace" presStyleCnt="0"/>
      <dgm:spPr/>
    </dgm:pt>
    <dgm:pt modelId="{596C7BE9-B459-4401-B5FE-D808B19D8B9F}" type="pres">
      <dgm:prSet presAssocID="{E681A810-298B-4D55-BB18-55C718E09A39}" presName="childText" presStyleLbl="conFgAcc1" presStyleIdx="1" presStyleCnt="5" custLinFactY="-7325" custLinFactNeighborX="784" custLinFactNeighborY="-100000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C9DBB424-5591-4150-9E1D-09691CEB537B}" type="pres">
      <dgm:prSet presAssocID="{6AEC9059-F210-45AF-AD38-54279F774469}" presName="spaceBetweenRectangles" presStyleCnt="0"/>
      <dgm:spPr/>
    </dgm:pt>
    <dgm:pt modelId="{34B9CBA4-4F8D-4E14-8F20-8CCF5FB2ECEA}" type="pres">
      <dgm:prSet presAssocID="{BA95FB18-292F-4DBA-B7FE-EBBCAE40106B}" presName="parentLin" presStyleCnt="0"/>
      <dgm:spPr/>
    </dgm:pt>
    <dgm:pt modelId="{27DE7D8E-902D-4DF4-A0FE-139342F73487}" type="pres">
      <dgm:prSet presAssocID="{BA95FB18-292F-4DBA-B7FE-EBBCAE40106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5557EEF-1180-4942-BD72-06B8017DCE23}" type="pres">
      <dgm:prSet presAssocID="{BA95FB18-292F-4DBA-B7FE-EBBCAE40106B}" presName="parentText" presStyleLbl="node1" presStyleIdx="2" presStyleCnt="5" custScaleX="110484" custScaleY="108968" custLinFactNeighborY="147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ED20-7A20-4116-93AD-00CE5F410A16}" type="pres">
      <dgm:prSet presAssocID="{BA95FB18-292F-4DBA-B7FE-EBBCAE40106B}" presName="negativeSpace" presStyleCnt="0"/>
      <dgm:spPr/>
    </dgm:pt>
    <dgm:pt modelId="{DF23F5CA-945E-4EC6-89A9-50C1D6268D60}" type="pres">
      <dgm:prSet presAssocID="{BA95FB18-292F-4DBA-B7FE-EBBCAE40106B}" presName="childText" presStyleLbl="conFgAcc1" presStyleIdx="2" presStyleCnt="5" custLinFactY="-7325" custLinFactNeighborX="784" custLinFactNeighborY="-100000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C19CBA68-E7FE-4C30-9468-AB016AF309A6}" type="pres">
      <dgm:prSet presAssocID="{5760B0F0-CA4F-4E6E-AC1D-FAE2FC7E316E}" presName="spaceBetweenRectangles" presStyleCnt="0"/>
      <dgm:spPr/>
    </dgm:pt>
    <dgm:pt modelId="{744FC7AC-EF8C-4E33-9DD9-DA6F7AC4517D}" type="pres">
      <dgm:prSet presAssocID="{69102AE7-5DDA-422C-BBAA-A2AD323271B4}" presName="parentLin" presStyleCnt="0"/>
      <dgm:spPr/>
    </dgm:pt>
    <dgm:pt modelId="{08A22F2D-179D-425E-99FD-C81C0DEB3295}" type="pres">
      <dgm:prSet presAssocID="{69102AE7-5DDA-422C-BBAA-A2AD323271B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CAB0808-5106-43BB-BE1A-DA4BE10C45F6}" type="pres">
      <dgm:prSet presAssocID="{69102AE7-5DDA-422C-BBAA-A2AD323271B4}" presName="parentText" presStyleLbl="node1" presStyleIdx="3" presStyleCnt="5" custScaleX="110182" custLinFactNeighborY="7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E1B4B-EE11-476E-A534-14BCB9D76CCF}" type="pres">
      <dgm:prSet presAssocID="{69102AE7-5DDA-422C-BBAA-A2AD323271B4}" presName="negativeSpace" presStyleCnt="0"/>
      <dgm:spPr/>
    </dgm:pt>
    <dgm:pt modelId="{045008B5-B755-45F5-8190-AF9A9B995746}" type="pres">
      <dgm:prSet presAssocID="{69102AE7-5DDA-422C-BBAA-A2AD323271B4}" presName="childText" presStyleLbl="conFgAcc1" presStyleIdx="3" presStyleCnt="5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DABED9"/>
          </a:solidFill>
        </a:ln>
        <a:effectLst>
          <a:outerShdw blurRad="40000" dist="23000" dir="5400000" rotWithShape="0">
            <a:schemeClr val="tx1">
              <a:alpha val="35000"/>
            </a:schemeClr>
          </a:outerShdw>
        </a:effectLst>
      </dgm:spPr>
      <dgm:t>
        <a:bodyPr/>
        <a:lstStyle/>
        <a:p>
          <a:endParaRPr lang="ru-RU"/>
        </a:p>
      </dgm:t>
    </dgm:pt>
    <dgm:pt modelId="{BAE22BEC-9B9A-477D-B116-B6E3F7BA0551}" type="pres">
      <dgm:prSet presAssocID="{B9D2192C-171F-41B5-9569-6352E30E3634}" presName="spaceBetweenRectangles" presStyleCnt="0"/>
      <dgm:spPr/>
    </dgm:pt>
    <dgm:pt modelId="{F54B1ECC-48D2-448D-9322-122E56B8E3E4}" type="pres">
      <dgm:prSet presAssocID="{9D999830-77BB-4B7A-AB80-6CE859D03D1D}" presName="parentLin" presStyleCnt="0"/>
      <dgm:spPr/>
    </dgm:pt>
    <dgm:pt modelId="{793B1B8B-D3DB-457A-BF71-64C05C909663}" type="pres">
      <dgm:prSet presAssocID="{9D999830-77BB-4B7A-AB80-6CE859D03D1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9EEA171-F5C1-408E-AE8A-B6D665A12DE9}" type="pres">
      <dgm:prSet presAssocID="{9D999830-77BB-4B7A-AB80-6CE859D03D1D}" presName="parentText" presStyleLbl="node1" presStyleIdx="4" presStyleCnt="5" custScaleX="108968" custScaleY="108968" custLinFactNeighborY="-2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0705A-9F82-4CF6-92A5-F4C26B6AF5F8}" type="pres">
      <dgm:prSet presAssocID="{9D999830-77BB-4B7A-AB80-6CE859D03D1D}" presName="negativeSpace" presStyleCnt="0"/>
      <dgm:spPr/>
    </dgm:pt>
    <dgm:pt modelId="{C949F990-6EA3-4762-A20E-6D7296939283}" type="pres">
      <dgm:prSet presAssocID="{9D999830-77BB-4B7A-AB80-6CE859D03D1D}" presName="childText" presStyleLbl="conFgAcc1" presStyleIdx="4" presStyleCnt="5" custLinFactNeighborY="-34856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</dgm:ptLst>
  <dgm:cxnLst>
    <dgm:cxn modelId="{B255D9DC-E9B2-4BC7-8301-A246E8AC476A}" type="presOf" srcId="{3AA9FF06-B436-4444-A60D-351385F3FFB1}" destId="{CA2409BB-EFB6-4C42-BF6C-3720DB333F01}" srcOrd="0" destOrd="0" presId="urn:microsoft.com/office/officeart/2005/8/layout/list1"/>
    <dgm:cxn modelId="{D9138ECD-0802-485E-9E8A-656C44C77D1A}" type="presOf" srcId="{BA95FB18-292F-4DBA-B7FE-EBBCAE40106B}" destId="{27DE7D8E-902D-4DF4-A0FE-139342F73487}" srcOrd="0" destOrd="0" presId="urn:microsoft.com/office/officeart/2005/8/layout/list1"/>
    <dgm:cxn modelId="{87D01EA3-3002-4D5E-AAE0-135A1BE6CBC5}" type="presOf" srcId="{7BA9ACED-4E64-437E-9E23-0D8A20809FE1}" destId="{0F2B1CA2-6CC4-44AD-8ACC-77A589E37B6B}" srcOrd="0" destOrd="0" presId="urn:microsoft.com/office/officeart/2005/8/layout/list1"/>
    <dgm:cxn modelId="{90B1727F-86DF-468D-9967-8DD4179CF404}" type="presOf" srcId="{9D999830-77BB-4B7A-AB80-6CE859D03D1D}" destId="{793B1B8B-D3DB-457A-BF71-64C05C909663}" srcOrd="0" destOrd="0" presId="urn:microsoft.com/office/officeart/2005/8/layout/list1"/>
    <dgm:cxn modelId="{0AC3D41E-7487-4C52-A1C2-FD9C22CB7468}" srcId="{3AA9FF06-B436-4444-A60D-351385F3FFB1}" destId="{9D999830-77BB-4B7A-AB80-6CE859D03D1D}" srcOrd="4" destOrd="0" parTransId="{2DA31FB9-A4B8-4AE5-9AE4-69D0A8E29731}" sibTransId="{25376C8E-6F47-4A73-8672-1C5A028CFFA0}"/>
    <dgm:cxn modelId="{5999C0BE-B943-4C30-9FF3-12702F5088E2}" srcId="{3AA9FF06-B436-4444-A60D-351385F3FFB1}" destId="{69102AE7-5DDA-422C-BBAA-A2AD323271B4}" srcOrd="3" destOrd="0" parTransId="{43384A57-A99E-48C9-8CB5-20C4AFFEF058}" sibTransId="{B9D2192C-171F-41B5-9569-6352E30E3634}"/>
    <dgm:cxn modelId="{5A196D5C-2982-4E58-B9E1-A1DAD1CFFED1}" srcId="{3AA9FF06-B436-4444-A60D-351385F3FFB1}" destId="{7BA9ACED-4E64-437E-9E23-0D8A20809FE1}" srcOrd="0" destOrd="0" parTransId="{E804B86E-3F30-4113-842D-D35D982BFE4F}" sibTransId="{E2ACF81B-BDAC-43DB-8B86-2F0A50F5FA58}"/>
    <dgm:cxn modelId="{55193523-116D-497E-94AB-51A3757DCFA7}" srcId="{3AA9FF06-B436-4444-A60D-351385F3FFB1}" destId="{E681A810-298B-4D55-BB18-55C718E09A39}" srcOrd="1" destOrd="0" parTransId="{1B13CBAF-D132-45F5-BBE2-42D148386194}" sibTransId="{6AEC9059-F210-45AF-AD38-54279F774469}"/>
    <dgm:cxn modelId="{CDE3A029-2FEC-41FB-AFB7-59F4D1175C79}" type="presOf" srcId="{E681A810-298B-4D55-BB18-55C718E09A39}" destId="{1FE65D28-64D5-4FE9-AD5B-DA3FA96EE3D0}" srcOrd="0" destOrd="0" presId="urn:microsoft.com/office/officeart/2005/8/layout/list1"/>
    <dgm:cxn modelId="{F529B8E6-839D-43BA-BA47-4D0DF58E4708}" type="presOf" srcId="{69102AE7-5DDA-422C-BBAA-A2AD323271B4}" destId="{08A22F2D-179D-425E-99FD-C81C0DEB3295}" srcOrd="0" destOrd="0" presId="urn:microsoft.com/office/officeart/2005/8/layout/list1"/>
    <dgm:cxn modelId="{E8880A9B-11E6-420A-BFAE-39E7DF9156EA}" type="presOf" srcId="{7BA9ACED-4E64-437E-9E23-0D8A20809FE1}" destId="{B9F39270-EC5C-4D32-9415-8A1E0BEAFD81}" srcOrd="1" destOrd="0" presId="urn:microsoft.com/office/officeart/2005/8/layout/list1"/>
    <dgm:cxn modelId="{6CEBE057-F54C-4A37-BEC0-B3D650138B77}" srcId="{3AA9FF06-B436-4444-A60D-351385F3FFB1}" destId="{BA95FB18-292F-4DBA-B7FE-EBBCAE40106B}" srcOrd="2" destOrd="0" parTransId="{24DA8EF3-753B-437D-820C-15500D8DB376}" sibTransId="{5760B0F0-CA4F-4E6E-AC1D-FAE2FC7E316E}"/>
    <dgm:cxn modelId="{E7204641-273B-4F71-A1CE-A04F580B05DC}" type="presOf" srcId="{9D999830-77BB-4B7A-AB80-6CE859D03D1D}" destId="{99EEA171-F5C1-408E-AE8A-B6D665A12DE9}" srcOrd="1" destOrd="0" presId="urn:microsoft.com/office/officeart/2005/8/layout/list1"/>
    <dgm:cxn modelId="{86533356-C59E-478A-9439-0A1845D7831A}" type="presOf" srcId="{E681A810-298B-4D55-BB18-55C718E09A39}" destId="{22D55379-AD71-41F7-B358-2AEC90F55734}" srcOrd="1" destOrd="0" presId="urn:microsoft.com/office/officeart/2005/8/layout/list1"/>
    <dgm:cxn modelId="{3DF4D814-B973-4DAA-BDB6-EA193C7CA03E}" type="presOf" srcId="{BA95FB18-292F-4DBA-B7FE-EBBCAE40106B}" destId="{55557EEF-1180-4942-BD72-06B8017DCE23}" srcOrd="1" destOrd="0" presId="urn:microsoft.com/office/officeart/2005/8/layout/list1"/>
    <dgm:cxn modelId="{260AEF25-F4F7-4919-80C9-05D86F89DDE3}" type="presOf" srcId="{69102AE7-5DDA-422C-BBAA-A2AD323271B4}" destId="{8CAB0808-5106-43BB-BE1A-DA4BE10C45F6}" srcOrd="1" destOrd="0" presId="urn:microsoft.com/office/officeart/2005/8/layout/list1"/>
    <dgm:cxn modelId="{452B4DF1-98FF-477A-97FB-2F27FD41275F}" type="presParOf" srcId="{CA2409BB-EFB6-4C42-BF6C-3720DB333F01}" destId="{6B2138E0-17E5-40A9-A0CD-6C8595728FA6}" srcOrd="0" destOrd="0" presId="urn:microsoft.com/office/officeart/2005/8/layout/list1"/>
    <dgm:cxn modelId="{0B486F05-CD64-48DD-95EE-FCE013D29277}" type="presParOf" srcId="{6B2138E0-17E5-40A9-A0CD-6C8595728FA6}" destId="{0F2B1CA2-6CC4-44AD-8ACC-77A589E37B6B}" srcOrd="0" destOrd="0" presId="urn:microsoft.com/office/officeart/2005/8/layout/list1"/>
    <dgm:cxn modelId="{FD9505D5-7CB4-4BEF-88D6-10A6FAED93F0}" type="presParOf" srcId="{6B2138E0-17E5-40A9-A0CD-6C8595728FA6}" destId="{B9F39270-EC5C-4D32-9415-8A1E0BEAFD81}" srcOrd="1" destOrd="0" presId="urn:microsoft.com/office/officeart/2005/8/layout/list1"/>
    <dgm:cxn modelId="{797AF6F4-62E3-4B1D-A94E-50CC927DCB01}" type="presParOf" srcId="{CA2409BB-EFB6-4C42-BF6C-3720DB333F01}" destId="{DC743526-3BD5-47D6-99A0-507DA99A800C}" srcOrd="1" destOrd="0" presId="urn:microsoft.com/office/officeart/2005/8/layout/list1"/>
    <dgm:cxn modelId="{2E7D1252-C03B-4EC8-8450-C440D5CDA1D2}" type="presParOf" srcId="{CA2409BB-EFB6-4C42-BF6C-3720DB333F01}" destId="{383B3E0E-032F-46EE-A95A-365919100121}" srcOrd="2" destOrd="0" presId="urn:microsoft.com/office/officeart/2005/8/layout/list1"/>
    <dgm:cxn modelId="{F05F1F15-C9CE-40AE-90C9-C0EF26BD2339}" type="presParOf" srcId="{CA2409BB-EFB6-4C42-BF6C-3720DB333F01}" destId="{7E9087BC-9E9D-4A01-9A9D-9A0F67DE980A}" srcOrd="3" destOrd="0" presId="urn:microsoft.com/office/officeart/2005/8/layout/list1"/>
    <dgm:cxn modelId="{63AF90F0-CE1B-46CD-BB0E-54490A759527}" type="presParOf" srcId="{CA2409BB-EFB6-4C42-BF6C-3720DB333F01}" destId="{9F526660-693E-4F46-B669-BD507E0C74E4}" srcOrd="4" destOrd="0" presId="urn:microsoft.com/office/officeart/2005/8/layout/list1"/>
    <dgm:cxn modelId="{EBC1978E-5940-483E-AF0F-663E6D91E0D2}" type="presParOf" srcId="{9F526660-693E-4F46-B669-BD507E0C74E4}" destId="{1FE65D28-64D5-4FE9-AD5B-DA3FA96EE3D0}" srcOrd="0" destOrd="0" presId="urn:microsoft.com/office/officeart/2005/8/layout/list1"/>
    <dgm:cxn modelId="{9AEF784C-CFDE-4E4E-AA1A-7A89D5A589F6}" type="presParOf" srcId="{9F526660-693E-4F46-B669-BD507E0C74E4}" destId="{22D55379-AD71-41F7-B358-2AEC90F55734}" srcOrd="1" destOrd="0" presId="urn:microsoft.com/office/officeart/2005/8/layout/list1"/>
    <dgm:cxn modelId="{B845B4D3-0E10-4BF8-97DB-E30B664F3740}" type="presParOf" srcId="{CA2409BB-EFB6-4C42-BF6C-3720DB333F01}" destId="{FB54509C-2A52-49FC-A1D9-9E2E558ED797}" srcOrd="5" destOrd="0" presId="urn:microsoft.com/office/officeart/2005/8/layout/list1"/>
    <dgm:cxn modelId="{15B0D6BE-52DD-40C5-9521-03E994265B30}" type="presParOf" srcId="{CA2409BB-EFB6-4C42-BF6C-3720DB333F01}" destId="{596C7BE9-B459-4401-B5FE-D808B19D8B9F}" srcOrd="6" destOrd="0" presId="urn:microsoft.com/office/officeart/2005/8/layout/list1"/>
    <dgm:cxn modelId="{6A80F88F-EA2E-429F-8277-00CE76ABEF7E}" type="presParOf" srcId="{CA2409BB-EFB6-4C42-BF6C-3720DB333F01}" destId="{C9DBB424-5591-4150-9E1D-09691CEB537B}" srcOrd="7" destOrd="0" presId="urn:microsoft.com/office/officeart/2005/8/layout/list1"/>
    <dgm:cxn modelId="{2634E8D0-F429-4B03-BFCB-AEAD0F2BD0CE}" type="presParOf" srcId="{CA2409BB-EFB6-4C42-BF6C-3720DB333F01}" destId="{34B9CBA4-4F8D-4E14-8F20-8CCF5FB2ECEA}" srcOrd="8" destOrd="0" presId="urn:microsoft.com/office/officeart/2005/8/layout/list1"/>
    <dgm:cxn modelId="{90211F96-BD6B-45FA-94F0-49B7093E4DA6}" type="presParOf" srcId="{34B9CBA4-4F8D-4E14-8F20-8CCF5FB2ECEA}" destId="{27DE7D8E-902D-4DF4-A0FE-139342F73487}" srcOrd="0" destOrd="0" presId="urn:microsoft.com/office/officeart/2005/8/layout/list1"/>
    <dgm:cxn modelId="{60147190-5373-4033-8DD7-0221AF40A4F5}" type="presParOf" srcId="{34B9CBA4-4F8D-4E14-8F20-8CCF5FB2ECEA}" destId="{55557EEF-1180-4942-BD72-06B8017DCE23}" srcOrd="1" destOrd="0" presId="urn:microsoft.com/office/officeart/2005/8/layout/list1"/>
    <dgm:cxn modelId="{954929FD-D2F7-44BE-A672-67D216901625}" type="presParOf" srcId="{CA2409BB-EFB6-4C42-BF6C-3720DB333F01}" destId="{C934ED20-7A20-4116-93AD-00CE5F410A16}" srcOrd="9" destOrd="0" presId="urn:microsoft.com/office/officeart/2005/8/layout/list1"/>
    <dgm:cxn modelId="{2FAF8C61-B93D-426B-8627-336493C5F572}" type="presParOf" srcId="{CA2409BB-EFB6-4C42-BF6C-3720DB333F01}" destId="{DF23F5CA-945E-4EC6-89A9-50C1D6268D60}" srcOrd="10" destOrd="0" presId="urn:microsoft.com/office/officeart/2005/8/layout/list1"/>
    <dgm:cxn modelId="{EC630707-E693-4CB1-B409-4968DE04C79D}" type="presParOf" srcId="{CA2409BB-EFB6-4C42-BF6C-3720DB333F01}" destId="{C19CBA68-E7FE-4C30-9468-AB016AF309A6}" srcOrd="11" destOrd="0" presId="urn:microsoft.com/office/officeart/2005/8/layout/list1"/>
    <dgm:cxn modelId="{DFAB59C7-EB3A-4555-AD2A-F7429F89ACB1}" type="presParOf" srcId="{CA2409BB-EFB6-4C42-BF6C-3720DB333F01}" destId="{744FC7AC-EF8C-4E33-9DD9-DA6F7AC4517D}" srcOrd="12" destOrd="0" presId="urn:microsoft.com/office/officeart/2005/8/layout/list1"/>
    <dgm:cxn modelId="{6E2B046B-A1DD-497A-A582-E03F9FA984B6}" type="presParOf" srcId="{744FC7AC-EF8C-4E33-9DD9-DA6F7AC4517D}" destId="{08A22F2D-179D-425E-99FD-C81C0DEB3295}" srcOrd="0" destOrd="0" presId="urn:microsoft.com/office/officeart/2005/8/layout/list1"/>
    <dgm:cxn modelId="{10C9E7E9-DA72-4FF4-9A72-40E63E8BB757}" type="presParOf" srcId="{744FC7AC-EF8C-4E33-9DD9-DA6F7AC4517D}" destId="{8CAB0808-5106-43BB-BE1A-DA4BE10C45F6}" srcOrd="1" destOrd="0" presId="urn:microsoft.com/office/officeart/2005/8/layout/list1"/>
    <dgm:cxn modelId="{89CBA197-283A-4D5F-9730-2A543E76DE4B}" type="presParOf" srcId="{CA2409BB-EFB6-4C42-BF6C-3720DB333F01}" destId="{721E1B4B-EE11-476E-A534-14BCB9D76CCF}" srcOrd="13" destOrd="0" presId="urn:microsoft.com/office/officeart/2005/8/layout/list1"/>
    <dgm:cxn modelId="{BF3651A2-95C3-4C16-8162-5DEDEC2D47BC}" type="presParOf" srcId="{CA2409BB-EFB6-4C42-BF6C-3720DB333F01}" destId="{045008B5-B755-45F5-8190-AF9A9B995746}" srcOrd="14" destOrd="0" presId="urn:microsoft.com/office/officeart/2005/8/layout/list1"/>
    <dgm:cxn modelId="{07846D09-9C1D-40FC-B96A-162FA8BFBB55}" type="presParOf" srcId="{CA2409BB-EFB6-4C42-BF6C-3720DB333F01}" destId="{BAE22BEC-9B9A-477D-B116-B6E3F7BA0551}" srcOrd="15" destOrd="0" presId="urn:microsoft.com/office/officeart/2005/8/layout/list1"/>
    <dgm:cxn modelId="{80563366-422F-46CF-AE52-1EEBD7C59F0E}" type="presParOf" srcId="{CA2409BB-EFB6-4C42-BF6C-3720DB333F01}" destId="{F54B1ECC-48D2-448D-9322-122E56B8E3E4}" srcOrd="16" destOrd="0" presId="urn:microsoft.com/office/officeart/2005/8/layout/list1"/>
    <dgm:cxn modelId="{AB7EC6DD-A4DC-4C16-AA48-13BE2167C7B9}" type="presParOf" srcId="{F54B1ECC-48D2-448D-9322-122E56B8E3E4}" destId="{793B1B8B-D3DB-457A-BF71-64C05C909663}" srcOrd="0" destOrd="0" presId="urn:microsoft.com/office/officeart/2005/8/layout/list1"/>
    <dgm:cxn modelId="{E7491409-DE21-4A76-8DEF-E456590E0757}" type="presParOf" srcId="{F54B1ECC-48D2-448D-9322-122E56B8E3E4}" destId="{99EEA171-F5C1-408E-AE8A-B6D665A12DE9}" srcOrd="1" destOrd="0" presId="urn:microsoft.com/office/officeart/2005/8/layout/list1"/>
    <dgm:cxn modelId="{DE749994-ECD3-4EB3-96F2-BFE4C4DB589A}" type="presParOf" srcId="{CA2409BB-EFB6-4C42-BF6C-3720DB333F01}" destId="{3980705A-9F82-4CF6-92A5-F4C26B6AF5F8}" srcOrd="17" destOrd="0" presId="urn:microsoft.com/office/officeart/2005/8/layout/list1"/>
    <dgm:cxn modelId="{F10522E1-7DDC-439E-81D7-8E9230B8DF8A}" type="presParOf" srcId="{CA2409BB-EFB6-4C42-BF6C-3720DB333F01}" destId="{C949F990-6EA3-4762-A20E-6D7296939283}" srcOrd="18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BCFDA-6182-4979-88F2-2082538837EE}" type="doc">
      <dgm:prSet loTypeId="urn:microsoft.com/office/officeart/2005/8/layout/list1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6A6AB65-19E8-45CE-99E6-A1A3D393C115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Себестоимость реализации</a:t>
          </a:r>
          <a:endParaRPr lang="ru-RU" sz="1400" dirty="0">
            <a:latin typeface="+mj-lt"/>
          </a:endParaRPr>
        </a:p>
      </dgm:t>
    </dgm:pt>
    <dgm:pt modelId="{8FF8B4C6-95D9-4DD0-AA25-A0383A5274D9}" type="parTrans" cxnId="{883CCCC4-4703-4F08-93B0-C5CABF755D4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C349102-5BA3-42F8-ACDA-DD95E2D1A2BE}" type="sibTrans" cxnId="{883CCCC4-4703-4F08-93B0-C5CABF755D4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A60AFCF-A1DC-44E7-8A76-AE3165D4368E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Себестоимость на единицу продукции</a:t>
          </a:r>
          <a:endParaRPr lang="ru-RU" sz="1400" dirty="0">
            <a:latin typeface="+mj-lt"/>
          </a:endParaRPr>
        </a:p>
      </dgm:t>
    </dgm:pt>
    <dgm:pt modelId="{8D50DD09-FF10-4267-B62A-7C173AEDCBC4}" type="parTrans" cxnId="{25B809CE-7DCE-46FA-B1B6-EAED7AD088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368F0BA-565C-41A3-B6D2-AA93E903A5E8}" type="sibTrans" cxnId="{25B809CE-7DCE-46FA-B1B6-EAED7AD088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CD14533-BAB9-4FD5-90A7-49D24F2ABF20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Выручка</a:t>
          </a:r>
          <a:endParaRPr lang="ru-RU" sz="1400" dirty="0">
            <a:latin typeface="+mj-lt"/>
          </a:endParaRPr>
        </a:p>
      </dgm:t>
    </dgm:pt>
    <dgm:pt modelId="{E8947F3C-6BCB-4FE9-8449-616414F9CBCA}" type="parTrans" cxnId="{C516908D-CCD5-4E2B-B671-F8318D09980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21F9BCE-7608-49C8-A21F-626F09630123}" type="sibTrans" cxnId="{C516908D-CCD5-4E2B-B671-F8318D09980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83ED246-B6EE-423D-802E-45D01F2C8299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Цена реализации</a:t>
          </a:r>
          <a:endParaRPr lang="ru-RU" sz="1400" dirty="0">
            <a:latin typeface="+mj-lt"/>
          </a:endParaRPr>
        </a:p>
      </dgm:t>
    </dgm:pt>
    <dgm:pt modelId="{20424F97-6393-49C4-9BE0-1A7A6ECF5321}" type="parTrans" cxnId="{2B1AB87A-64CA-475A-98AA-429EC95531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1963FBA-DC5C-4CB8-AA17-E3968F59A5E3}" type="sibTrans" cxnId="{2B1AB87A-64CA-475A-98AA-429EC95531C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79F0B42-BC2C-4C4D-B66C-E1A77A74C66B}">
      <dgm:prSet custT="1"/>
      <dgm:spPr/>
      <dgm:t>
        <a:bodyPr/>
        <a:lstStyle/>
        <a:p>
          <a:pPr rtl="0"/>
          <a:r>
            <a:rPr lang="ru-RU" sz="1400" dirty="0" smtClean="0">
              <a:latin typeface="+mj-lt"/>
            </a:rPr>
            <a:t>Маржа</a:t>
          </a:r>
          <a:endParaRPr lang="ru-RU" sz="1400" dirty="0">
            <a:latin typeface="+mj-lt"/>
          </a:endParaRPr>
        </a:p>
      </dgm:t>
    </dgm:pt>
    <dgm:pt modelId="{AB4D42A9-F8FB-449B-8568-8079AD7AF5AE}" type="parTrans" cxnId="{D356E1A4-4FA1-44A7-8E3C-404929694F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F06B788-4A41-4EE8-90BE-F4C719C5B185}" type="sibTrans" cxnId="{D356E1A4-4FA1-44A7-8E3C-404929694F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0F35776-5D9A-4DF9-9BA5-F207C71A9488}" type="pres">
      <dgm:prSet presAssocID="{D54BCFDA-6182-4979-88F2-2082538837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67043-5503-4C9B-AAE5-EC206FDBB29D}" type="pres">
      <dgm:prSet presAssocID="{26A6AB65-19E8-45CE-99E6-A1A3D393C115}" presName="parentLin" presStyleCnt="0"/>
      <dgm:spPr/>
    </dgm:pt>
    <dgm:pt modelId="{020EC5FD-8A8C-4559-A84F-2B4BFA73C2C8}" type="pres">
      <dgm:prSet presAssocID="{26A6AB65-19E8-45CE-99E6-A1A3D393C11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C9C4885-2DDD-46B6-B2B1-575579796601}" type="pres">
      <dgm:prSet presAssocID="{26A6AB65-19E8-45CE-99E6-A1A3D393C115}" presName="parentText" presStyleLbl="node1" presStyleIdx="0" presStyleCnt="5" custLinFactNeighborY="42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D6F26-4911-4BEB-9637-6D5E428A9F56}" type="pres">
      <dgm:prSet presAssocID="{26A6AB65-19E8-45CE-99E6-A1A3D393C115}" presName="negativeSpace" presStyleCnt="0"/>
      <dgm:spPr/>
    </dgm:pt>
    <dgm:pt modelId="{AA5A8CDA-DDEE-4391-AE69-91AB55404A0D}" type="pres">
      <dgm:prSet presAssocID="{26A6AB65-19E8-45CE-99E6-A1A3D393C115}" presName="childText" presStyleLbl="conFgAcc1" presStyleIdx="0" presStyleCnt="5" custLinFactY="19185" custLinFactNeighborY="100000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8F756213-995F-48EC-A79B-09968359E5CC}" type="pres">
      <dgm:prSet presAssocID="{6C349102-5BA3-42F8-ACDA-DD95E2D1A2BE}" presName="spaceBetweenRectangles" presStyleCnt="0"/>
      <dgm:spPr/>
    </dgm:pt>
    <dgm:pt modelId="{BB0CBFD3-CD82-4CEC-A18B-8FBE7BDCC500}" type="pres">
      <dgm:prSet presAssocID="{CA60AFCF-A1DC-44E7-8A76-AE3165D4368E}" presName="parentLin" presStyleCnt="0"/>
      <dgm:spPr/>
    </dgm:pt>
    <dgm:pt modelId="{7F188B08-457F-4A4B-90F7-5CCFFBF99466}" type="pres">
      <dgm:prSet presAssocID="{CA60AFCF-A1DC-44E7-8A76-AE3165D4368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AD705B8-62A6-48DB-95AB-69C91157D0C4}" type="pres">
      <dgm:prSet presAssocID="{CA60AFCF-A1DC-44E7-8A76-AE3165D4368E}" presName="parentText" presStyleLbl="node1" presStyleIdx="1" presStyleCnt="5" custScaleX="100000" custScaleY="179543" custLinFactNeighborY="34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01373-CF79-4AAD-BA53-DA87D9149631}" type="pres">
      <dgm:prSet presAssocID="{CA60AFCF-A1DC-44E7-8A76-AE3165D4368E}" presName="negativeSpace" presStyleCnt="0"/>
      <dgm:spPr/>
    </dgm:pt>
    <dgm:pt modelId="{E1D08063-B02A-4C22-B6BD-7CCB8AA0651D}" type="pres">
      <dgm:prSet presAssocID="{CA60AFCF-A1DC-44E7-8A76-AE3165D4368E}" presName="childText" presStyleLbl="conFgAcc1" presStyleIdx="1" presStyleCnt="5" custScaleY="145129" custLinFactNeighborX="808" custLinFactNeighborY="-42356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FA5BB9EA-6C23-4A48-A1F6-1C816A55BF90}" type="pres">
      <dgm:prSet presAssocID="{6368F0BA-565C-41A3-B6D2-AA93E903A5E8}" presName="spaceBetweenRectangles" presStyleCnt="0"/>
      <dgm:spPr/>
    </dgm:pt>
    <dgm:pt modelId="{89F61A7C-BD8B-43D5-9FF0-A6BAE3374F21}" type="pres">
      <dgm:prSet presAssocID="{FCD14533-BAB9-4FD5-90A7-49D24F2ABF20}" presName="parentLin" presStyleCnt="0"/>
      <dgm:spPr/>
    </dgm:pt>
    <dgm:pt modelId="{4DCB3D5E-503C-4BCE-8DFF-C38FE806FA6C}" type="pres">
      <dgm:prSet presAssocID="{FCD14533-BAB9-4FD5-90A7-49D24F2ABF2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9DE67D4-46B7-4057-BD65-66A1D718D426}" type="pres">
      <dgm:prSet presAssocID="{FCD14533-BAB9-4FD5-90A7-49D24F2ABF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25033-861A-48B9-8120-50C541E6ACCE}" type="pres">
      <dgm:prSet presAssocID="{FCD14533-BAB9-4FD5-90A7-49D24F2ABF20}" presName="negativeSpace" presStyleCnt="0"/>
      <dgm:spPr/>
    </dgm:pt>
    <dgm:pt modelId="{497CAE28-9531-4BB9-B51B-CD1A4F1F0CC6}" type="pres">
      <dgm:prSet presAssocID="{FCD14533-BAB9-4FD5-90A7-49D24F2ABF20}" presName="childText" presStyleLbl="conFgAcc1" presStyleIdx="2" presStyleCnt="5" custLinFactNeighborX="808" custLinFactNeighborY="-42356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BABF1B8D-8BF3-4AF9-A998-A2F866B1AD42}" type="pres">
      <dgm:prSet presAssocID="{221F9BCE-7608-49C8-A21F-626F09630123}" presName="spaceBetweenRectangles" presStyleCnt="0"/>
      <dgm:spPr/>
    </dgm:pt>
    <dgm:pt modelId="{B95BE41E-5CE7-47A1-BDA9-C2778BEE3374}" type="pres">
      <dgm:prSet presAssocID="{283ED246-B6EE-423D-802E-45D01F2C8299}" presName="parentLin" presStyleCnt="0"/>
      <dgm:spPr/>
    </dgm:pt>
    <dgm:pt modelId="{B2FACBE2-2EAB-40D5-8D06-AC13BB8E0BFB}" type="pres">
      <dgm:prSet presAssocID="{283ED246-B6EE-423D-802E-45D01F2C829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A64FE77-751C-47D2-BC19-F60B77030ED7}" type="pres">
      <dgm:prSet presAssocID="{283ED246-B6EE-423D-802E-45D01F2C82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C2B82-40FB-4571-AA13-DF91EDD2144B}" type="pres">
      <dgm:prSet presAssocID="{283ED246-B6EE-423D-802E-45D01F2C8299}" presName="negativeSpace" presStyleCnt="0"/>
      <dgm:spPr/>
    </dgm:pt>
    <dgm:pt modelId="{2073B2CD-F61C-4B46-8F72-C79A3978298D}" type="pres">
      <dgm:prSet presAssocID="{283ED246-B6EE-423D-802E-45D01F2C8299}" presName="childText" presStyleLbl="conFgAcc1" presStyleIdx="3" presStyleCnt="5" custLinFactNeighborX="808" custLinFactNeighborY="-42356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  <dgm:pt modelId="{C866885B-DDF4-4181-8392-13AECAE6A101}" type="pres">
      <dgm:prSet presAssocID="{A1963FBA-DC5C-4CB8-AA17-E3968F59A5E3}" presName="spaceBetweenRectangles" presStyleCnt="0"/>
      <dgm:spPr/>
    </dgm:pt>
    <dgm:pt modelId="{645ED91E-EBC1-44B1-8A89-E7D6834B2E18}" type="pres">
      <dgm:prSet presAssocID="{D79F0B42-BC2C-4C4D-B66C-E1A77A74C66B}" presName="parentLin" presStyleCnt="0"/>
      <dgm:spPr/>
    </dgm:pt>
    <dgm:pt modelId="{444E7248-C3A9-4203-9421-B516A2918DDA}" type="pres">
      <dgm:prSet presAssocID="{D79F0B42-BC2C-4C4D-B66C-E1A77A74C66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FADB7AD-4BAB-4E4C-B3F8-BBE708BA8764}" type="pres">
      <dgm:prSet presAssocID="{D79F0B42-BC2C-4C4D-B66C-E1A77A74C6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46BE-A3E5-4A5E-84D1-129141513B11}" type="pres">
      <dgm:prSet presAssocID="{D79F0B42-BC2C-4C4D-B66C-E1A77A74C66B}" presName="negativeSpace" presStyleCnt="0"/>
      <dgm:spPr/>
    </dgm:pt>
    <dgm:pt modelId="{2D349471-95B4-4349-85FE-51C5D38748DD}" type="pres">
      <dgm:prSet presAssocID="{D79F0B42-BC2C-4C4D-B66C-E1A77A74C66B}" presName="childText" presStyleLbl="conFgAcc1" presStyleIdx="4" presStyleCnt="5" custLinFactNeighborX="808" custLinFactNeighborY="-15496">
        <dgm:presLayoutVars>
          <dgm:bulletEnabled val="1"/>
        </dgm:presLayoutVars>
      </dgm:prSet>
      <dgm:spPr>
        <a:solidFill>
          <a:srgbClr val="DABED9">
            <a:alpha val="90000"/>
          </a:srgbClr>
        </a:solidFill>
        <a:ln>
          <a:solidFill>
            <a:srgbClr val="CD99B3"/>
          </a:solidFill>
        </a:ln>
      </dgm:spPr>
      <dgm:t>
        <a:bodyPr/>
        <a:lstStyle/>
        <a:p>
          <a:endParaRPr lang="ru-RU"/>
        </a:p>
      </dgm:t>
    </dgm:pt>
  </dgm:ptLst>
  <dgm:cxnLst>
    <dgm:cxn modelId="{87A43C6F-DECA-4905-BBE5-C71D58E3F050}" type="presOf" srcId="{D54BCFDA-6182-4979-88F2-2082538837EE}" destId="{10F35776-5D9A-4DF9-9BA5-F207C71A9488}" srcOrd="0" destOrd="0" presId="urn:microsoft.com/office/officeart/2005/8/layout/list1"/>
    <dgm:cxn modelId="{2B1AB87A-64CA-475A-98AA-429EC95531C6}" srcId="{D54BCFDA-6182-4979-88F2-2082538837EE}" destId="{283ED246-B6EE-423D-802E-45D01F2C8299}" srcOrd="3" destOrd="0" parTransId="{20424F97-6393-49C4-9BE0-1A7A6ECF5321}" sibTransId="{A1963FBA-DC5C-4CB8-AA17-E3968F59A5E3}"/>
    <dgm:cxn modelId="{C516908D-CCD5-4E2B-B671-F8318D099805}" srcId="{D54BCFDA-6182-4979-88F2-2082538837EE}" destId="{FCD14533-BAB9-4FD5-90A7-49D24F2ABF20}" srcOrd="2" destOrd="0" parTransId="{E8947F3C-6BCB-4FE9-8449-616414F9CBCA}" sibTransId="{221F9BCE-7608-49C8-A21F-626F09630123}"/>
    <dgm:cxn modelId="{86C3A17F-1DEC-4E34-B7C5-65E78947A187}" type="presOf" srcId="{FCD14533-BAB9-4FD5-90A7-49D24F2ABF20}" destId="{4DCB3D5E-503C-4BCE-8DFF-C38FE806FA6C}" srcOrd="0" destOrd="0" presId="urn:microsoft.com/office/officeart/2005/8/layout/list1"/>
    <dgm:cxn modelId="{416EBBF9-602C-4C00-A7E0-E9ACE9BB7691}" type="presOf" srcId="{26A6AB65-19E8-45CE-99E6-A1A3D393C115}" destId="{AC9C4885-2DDD-46B6-B2B1-575579796601}" srcOrd="1" destOrd="0" presId="urn:microsoft.com/office/officeart/2005/8/layout/list1"/>
    <dgm:cxn modelId="{28EC94A6-DE30-4CC2-BB06-CAF77E8EB43D}" type="presOf" srcId="{26A6AB65-19E8-45CE-99E6-A1A3D393C115}" destId="{020EC5FD-8A8C-4559-A84F-2B4BFA73C2C8}" srcOrd="0" destOrd="0" presId="urn:microsoft.com/office/officeart/2005/8/layout/list1"/>
    <dgm:cxn modelId="{25B809CE-7DCE-46FA-B1B6-EAED7AD08828}" srcId="{D54BCFDA-6182-4979-88F2-2082538837EE}" destId="{CA60AFCF-A1DC-44E7-8A76-AE3165D4368E}" srcOrd="1" destOrd="0" parTransId="{8D50DD09-FF10-4267-B62A-7C173AEDCBC4}" sibTransId="{6368F0BA-565C-41A3-B6D2-AA93E903A5E8}"/>
    <dgm:cxn modelId="{5343BBFD-5BCB-49C1-AF8A-E17AFDAAB3B3}" type="presOf" srcId="{CA60AFCF-A1DC-44E7-8A76-AE3165D4368E}" destId="{7AD705B8-62A6-48DB-95AB-69C91157D0C4}" srcOrd="1" destOrd="0" presId="urn:microsoft.com/office/officeart/2005/8/layout/list1"/>
    <dgm:cxn modelId="{6321D1BA-7D9A-4E14-BFF1-794D0C7DA46B}" type="presOf" srcId="{D79F0B42-BC2C-4C4D-B66C-E1A77A74C66B}" destId="{444E7248-C3A9-4203-9421-B516A2918DDA}" srcOrd="0" destOrd="0" presId="urn:microsoft.com/office/officeart/2005/8/layout/list1"/>
    <dgm:cxn modelId="{1B406280-4D67-42FF-A93E-196C5D94B1F6}" type="presOf" srcId="{283ED246-B6EE-423D-802E-45D01F2C8299}" destId="{B2FACBE2-2EAB-40D5-8D06-AC13BB8E0BFB}" srcOrd="0" destOrd="0" presId="urn:microsoft.com/office/officeart/2005/8/layout/list1"/>
    <dgm:cxn modelId="{8F49D99F-6C9E-4A6C-A8D8-EC1A99336BE5}" type="presOf" srcId="{FCD14533-BAB9-4FD5-90A7-49D24F2ABF20}" destId="{C9DE67D4-46B7-4057-BD65-66A1D718D426}" srcOrd="1" destOrd="0" presId="urn:microsoft.com/office/officeart/2005/8/layout/list1"/>
    <dgm:cxn modelId="{7D175B95-D102-4FA6-ACAE-CC5D3F432D6E}" type="presOf" srcId="{283ED246-B6EE-423D-802E-45D01F2C8299}" destId="{7A64FE77-751C-47D2-BC19-F60B77030ED7}" srcOrd="1" destOrd="0" presId="urn:microsoft.com/office/officeart/2005/8/layout/list1"/>
    <dgm:cxn modelId="{5ECE7772-E724-4B27-A6FF-D3D244F4716C}" type="presOf" srcId="{CA60AFCF-A1DC-44E7-8A76-AE3165D4368E}" destId="{7F188B08-457F-4A4B-90F7-5CCFFBF99466}" srcOrd="0" destOrd="0" presId="urn:microsoft.com/office/officeart/2005/8/layout/list1"/>
    <dgm:cxn modelId="{883CCCC4-4703-4F08-93B0-C5CABF755D40}" srcId="{D54BCFDA-6182-4979-88F2-2082538837EE}" destId="{26A6AB65-19E8-45CE-99E6-A1A3D393C115}" srcOrd="0" destOrd="0" parTransId="{8FF8B4C6-95D9-4DD0-AA25-A0383A5274D9}" sibTransId="{6C349102-5BA3-42F8-ACDA-DD95E2D1A2BE}"/>
    <dgm:cxn modelId="{CB690CC1-4690-48B0-8875-EB886292B1D3}" type="presOf" srcId="{D79F0B42-BC2C-4C4D-B66C-E1A77A74C66B}" destId="{7FADB7AD-4BAB-4E4C-B3F8-BBE708BA8764}" srcOrd="1" destOrd="0" presId="urn:microsoft.com/office/officeart/2005/8/layout/list1"/>
    <dgm:cxn modelId="{D356E1A4-4FA1-44A7-8E3C-404929694F53}" srcId="{D54BCFDA-6182-4979-88F2-2082538837EE}" destId="{D79F0B42-BC2C-4C4D-B66C-E1A77A74C66B}" srcOrd="4" destOrd="0" parTransId="{AB4D42A9-F8FB-449B-8568-8079AD7AF5AE}" sibTransId="{1F06B788-4A41-4EE8-90BE-F4C719C5B185}"/>
    <dgm:cxn modelId="{1BFC49FB-A73A-4155-BBA7-F973DFCACAD8}" type="presParOf" srcId="{10F35776-5D9A-4DF9-9BA5-F207C71A9488}" destId="{AB767043-5503-4C9B-AAE5-EC206FDBB29D}" srcOrd="0" destOrd="0" presId="urn:microsoft.com/office/officeart/2005/8/layout/list1"/>
    <dgm:cxn modelId="{B3A3B95F-56C8-4910-A625-C11DA3BA5BE2}" type="presParOf" srcId="{AB767043-5503-4C9B-AAE5-EC206FDBB29D}" destId="{020EC5FD-8A8C-4559-A84F-2B4BFA73C2C8}" srcOrd="0" destOrd="0" presId="urn:microsoft.com/office/officeart/2005/8/layout/list1"/>
    <dgm:cxn modelId="{769C49C6-8C33-49C2-A289-69B3082B04FF}" type="presParOf" srcId="{AB767043-5503-4C9B-AAE5-EC206FDBB29D}" destId="{AC9C4885-2DDD-46B6-B2B1-575579796601}" srcOrd="1" destOrd="0" presId="urn:microsoft.com/office/officeart/2005/8/layout/list1"/>
    <dgm:cxn modelId="{12FF2D8C-F2D1-427E-8720-0AA129FDBF66}" type="presParOf" srcId="{10F35776-5D9A-4DF9-9BA5-F207C71A9488}" destId="{0E5D6F26-4911-4BEB-9637-6D5E428A9F56}" srcOrd="1" destOrd="0" presId="urn:microsoft.com/office/officeart/2005/8/layout/list1"/>
    <dgm:cxn modelId="{2D9A31A5-E937-4E45-964B-C771AAB06CE9}" type="presParOf" srcId="{10F35776-5D9A-4DF9-9BA5-F207C71A9488}" destId="{AA5A8CDA-DDEE-4391-AE69-91AB55404A0D}" srcOrd="2" destOrd="0" presId="urn:microsoft.com/office/officeart/2005/8/layout/list1"/>
    <dgm:cxn modelId="{3FA588CF-8226-4821-939A-ABA5DCE20DF2}" type="presParOf" srcId="{10F35776-5D9A-4DF9-9BA5-F207C71A9488}" destId="{8F756213-995F-48EC-A79B-09968359E5CC}" srcOrd="3" destOrd="0" presId="urn:microsoft.com/office/officeart/2005/8/layout/list1"/>
    <dgm:cxn modelId="{A914E0A0-C549-44E0-AC7C-418A37AEFD4B}" type="presParOf" srcId="{10F35776-5D9A-4DF9-9BA5-F207C71A9488}" destId="{BB0CBFD3-CD82-4CEC-A18B-8FBE7BDCC500}" srcOrd="4" destOrd="0" presId="urn:microsoft.com/office/officeart/2005/8/layout/list1"/>
    <dgm:cxn modelId="{325F97F0-1923-481D-A87E-63C1F2C5FA8F}" type="presParOf" srcId="{BB0CBFD3-CD82-4CEC-A18B-8FBE7BDCC500}" destId="{7F188B08-457F-4A4B-90F7-5CCFFBF99466}" srcOrd="0" destOrd="0" presId="urn:microsoft.com/office/officeart/2005/8/layout/list1"/>
    <dgm:cxn modelId="{D2512D4E-471F-4F2F-864B-543176671935}" type="presParOf" srcId="{BB0CBFD3-CD82-4CEC-A18B-8FBE7BDCC500}" destId="{7AD705B8-62A6-48DB-95AB-69C91157D0C4}" srcOrd="1" destOrd="0" presId="urn:microsoft.com/office/officeart/2005/8/layout/list1"/>
    <dgm:cxn modelId="{7F54BAB4-B298-4FBF-80CD-8B941201F6D0}" type="presParOf" srcId="{10F35776-5D9A-4DF9-9BA5-F207C71A9488}" destId="{4E101373-CF79-4AAD-BA53-DA87D9149631}" srcOrd="5" destOrd="0" presId="urn:microsoft.com/office/officeart/2005/8/layout/list1"/>
    <dgm:cxn modelId="{E13A75AF-5559-4E54-8C11-CF7EF8D0F7BF}" type="presParOf" srcId="{10F35776-5D9A-4DF9-9BA5-F207C71A9488}" destId="{E1D08063-B02A-4C22-B6BD-7CCB8AA0651D}" srcOrd="6" destOrd="0" presId="urn:microsoft.com/office/officeart/2005/8/layout/list1"/>
    <dgm:cxn modelId="{0CF231E1-6374-4CA1-B962-92DF8698D540}" type="presParOf" srcId="{10F35776-5D9A-4DF9-9BA5-F207C71A9488}" destId="{FA5BB9EA-6C23-4A48-A1F6-1C816A55BF90}" srcOrd="7" destOrd="0" presId="urn:microsoft.com/office/officeart/2005/8/layout/list1"/>
    <dgm:cxn modelId="{7A8BBE3D-6741-4C7F-9F5F-FB96936E9741}" type="presParOf" srcId="{10F35776-5D9A-4DF9-9BA5-F207C71A9488}" destId="{89F61A7C-BD8B-43D5-9FF0-A6BAE3374F21}" srcOrd="8" destOrd="0" presId="urn:microsoft.com/office/officeart/2005/8/layout/list1"/>
    <dgm:cxn modelId="{18C41BF5-1326-4FBF-9E6C-A0A910AA12FE}" type="presParOf" srcId="{89F61A7C-BD8B-43D5-9FF0-A6BAE3374F21}" destId="{4DCB3D5E-503C-4BCE-8DFF-C38FE806FA6C}" srcOrd="0" destOrd="0" presId="urn:microsoft.com/office/officeart/2005/8/layout/list1"/>
    <dgm:cxn modelId="{CCF2B59B-39EB-4B92-A8A1-281B4CDD37E9}" type="presParOf" srcId="{89F61A7C-BD8B-43D5-9FF0-A6BAE3374F21}" destId="{C9DE67D4-46B7-4057-BD65-66A1D718D426}" srcOrd="1" destOrd="0" presId="urn:microsoft.com/office/officeart/2005/8/layout/list1"/>
    <dgm:cxn modelId="{F3A011F6-DD52-4F94-AC1C-8625B85BFB0D}" type="presParOf" srcId="{10F35776-5D9A-4DF9-9BA5-F207C71A9488}" destId="{F1125033-861A-48B9-8120-50C541E6ACCE}" srcOrd="9" destOrd="0" presId="urn:microsoft.com/office/officeart/2005/8/layout/list1"/>
    <dgm:cxn modelId="{39FBACB3-26CA-47D5-9488-9940A660EF4B}" type="presParOf" srcId="{10F35776-5D9A-4DF9-9BA5-F207C71A9488}" destId="{497CAE28-9531-4BB9-B51B-CD1A4F1F0CC6}" srcOrd="10" destOrd="0" presId="urn:microsoft.com/office/officeart/2005/8/layout/list1"/>
    <dgm:cxn modelId="{72879F99-FC42-42D8-8A70-E8DCEC587C04}" type="presParOf" srcId="{10F35776-5D9A-4DF9-9BA5-F207C71A9488}" destId="{BABF1B8D-8BF3-4AF9-A998-A2F866B1AD42}" srcOrd="11" destOrd="0" presId="urn:microsoft.com/office/officeart/2005/8/layout/list1"/>
    <dgm:cxn modelId="{C82C9958-AE8C-46F8-A1CC-E57565F5C2DA}" type="presParOf" srcId="{10F35776-5D9A-4DF9-9BA5-F207C71A9488}" destId="{B95BE41E-5CE7-47A1-BDA9-C2778BEE3374}" srcOrd="12" destOrd="0" presId="urn:microsoft.com/office/officeart/2005/8/layout/list1"/>
    <dgm:cxn modelId="{51512EB5-0C1E-4045-912A-21EA96BFB521}" type="presParOf" srcId="{B95BE41E-5CE7-47A1-BDA9-C2778BEE3374}" destId="{B2FACBE2-2EAB-40D5-8D06-AC13BB8E0BFB}" srcOrd="0" destOrd="0" presId="urn:microsoft.com/office/officeart/2005/8/layout/list1"/>
    <dgm:cxn modelId="{9E61AAC6-C7D9-47EC-A006-7B2FE9E27A23}" type="presParOf" srcId="{B95BE41E-5CE7-47A1-BDA9-C2778BEE3374}" destId="{7A64FE77-751C-47D2-BC19-F60B77030ED7}" srcOrd="1" destOrd="0" presId="urn:microsoft.com/office/officeart/2005/8/layout/list1"/>
    <dgm:cxn modelId="{948D70AA-E2F7-42E4-9CFF-1615E83F40D8}" type="presParOf" srcId="{10F35776-5D9A-4DF9-9BA5-F207C71A9488}" destId="{AAEC2B82-40FB-4571-AA13-DF91EDD2144B}" srcOrd="13" destOrd="0" presId="urn:microsoft.com/office/officeart/2005/8/layout/list1"/>
    <dgm:cxn modelId="{04562C7A-CE24-4793-9B24-278C9F5CD2B1}" type="presParOf" srcId="{10F35776-5D9A-4DF9-9BA5-F207C71A9488}" destId="{2073B2CD-F61C-4B46-8F72-C79A3978298D}" srcOrd="14" destOrd="0" presId="urn:microsoft.com/office/officeart/2005/8/layout/list1"/>
    <dgm:cxn modelId="{FFFB23FA-A16A-4609-B806-93C27354EA13}" type="presParOf" srcId="{10F35776-5D9A-4DF9-9BA5-F207C71A9488}" destId="{C866885B-DDF4-4181-8392-13AECAE6A101}" srcOrd="15" destOrd="0" presId="urn:microsoft.com/office/officeart/2005/8/layout/list1"/>
    <dgm:cxn modelId="{3BEF7FC6-4E9F-4B5F-8AFC-77EB62639D89}" type="presParOf" srcId="{10F35776-5D9A-4DF9-9BA5-F207C71A9488}" destId="{645ED91E-EBC1-44B1-8A89-E7D6834B2E18}" srcOrd="16" destOrd="0" presId="urn:microsoft.com/office/officeart/2005/8/layout/list1"/>
    <dgm:cxn modelId="{697CCF66-FF4C-4CD5-9EEF-0A952D38659F}" type="presParOf" srcId="{645ED91E-EBC1-44B1-8A89-E7D6834B2E18}" destId="{444E7248-C3A9-4203-9421-B516A2918DDA}" srcOrd="0" destOrd="0" presId="urn:microsoft.com/office/officeart/2005/8/layout/list1"/>
    <dgm:cxn modelId="{FDEDF4A6-E020-4254-9102-54339FB07447}" type="presParOf" srcId="{645ED91E-EBC1-44B1-8A89-E7D6834B2E18}" destId="{7FADB7AD-4BAB-4E4C-B3F8-BBE708BA8764}" srcOrd="1" destOrd="0" presId="urn:microsoft.com/office/officeart/2005/8/layout/list1"/>
    <dgm:cxn modelId="{BE0F72B0-45E8-4C59-B5EB-4C95B8E60786}" type="presParOf" srcId="{10F35776-5D9A-4DF9-9BA5-F207C71A9488}" destId="{5EC446BE-A3E5-4A5E-84D1-129141513B11}" srcOrd="17" destOrd="0" presId="urn:microsoft.com/office/officeart/2005/8/layout/list1"/>
    <dgm:cxn modelId="{7CD8F2E7-0DA0-4FA8-8825-BB4EFA463AC9}" type="presParOf" srcId="{10F35776-5D9A-4DF9-9BA5-F207C71A9488}" destId="{2D349471-95B4-4349-85FE-51C5D38748DD}" srcOrd="18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AD432-21AD-4227-BA0E-21AB671996D9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3FDC7B3-73A4-4A3A-A1A4-92AEBE31680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Установка «под ключ» </a:t>
          </a:r>
          <a:endParaRPr lang="ru-RU" sz="1800" dirty="0"/>
        </a:p>
      </dgm:t>
    </dgm:pt>
    <dgm:pt modelId="{6CB5A3B3-A7BC-4072-8291-9A842AB1B1E2}" type="parTrans" cxnId="{B1FBCCED-CD85-4998-A48B-DE96722162EB}">
      <dgm:prSet/>
      <dgm:spPr/>
      <dgm:t>
        <a:bodyPr/>
        <a:lstStyle/>
        <a:p>
          <a:endParaRPr lang="ru-RU"/>
        </a:p>
      </dgm:t>
    </dgm:pt>
    <dgm:pt modelId="{63C1F5B3-8E93-4484-83BD-C73740672EF7}" type="sibTrans" cxnId="{B1FBCCED-CD85-4998-A48B-DE96722162EB}">
      <dgm:prSet/>
      <dgm:spPr/>
      <dgm:t>
        <a:bodyPr/>
        <a:lstStyle/>
        <a:p>
          <a:endParaRPr lang="ru-RU"/>
        </a:p>
      </dgm:t>
    </dgm:pt>
    <dgm:pt modelId="{F70C3371-298A-4B19-961E-16F5D4FF780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Низкая цена и сжатые сроки установки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E2F09-DC49-4717-A623-FC5E49481B7F}" type="parTrans" cxnId="{016FFD01-0D26-4C12-A4F5-C65C91905C58}">
      <dgm:prSet/>
      <dgm:spPr/>
      <dgm:t>
        <a:bodyPr/>
        <a:lstStyle/>
        <a:p>
          <a:endParaRPr lang="ru-RU"/>
        </a:p>
      </dgm:t>
    </dgm:pt>
    <dgm:pt modelId="{F326982F-FCDA-4510-ACD2-137A5543474C}" type="sibTrans" cxnId="{016FFD01-0D26-4C12-A4F5-C65C91905C58}">
      <dgm:prSet/>
      <dgm:spPr/>
      <dgm:t>
        <a:bodyPr/>
        <a:lstStyle/>
        <a:p>
          <a:endParaRPr lang="ru-RU"/>
        </a:p>
      </dgm:t>
    </dgm:pt>
    <dgm:pt modelId="{4CEDE87F-4456-41FA-92FF-85BD9944F4D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КИАС адаптируется к любой бухгалтерской программе</a:t>
          </a:r>
          <a:endParaRPr lang="ru-RU" sz="1800" dirty="0">
            <a:solidFill>
              <a:schemeClr val="tx1"/>
            </a:solidFill>
            <a:latin typeface="Times New Roman" pitchFamily="18" charset="0"/>
          </a:endParaRPr>
        </a:p>
      </dgm:t>
    </dgm:pt>
    <dgm:pt modelId="{978C38B3-99DC-4724-B1C3-CFB946AA1EFB}" type="parTrans" cxnId="{A3754796-56A3-46B0-8CCC-B0BB102CEF7E}">
      <dgm:prSet/>
      <dgm:spPr/>
      <dgm:t>
        <a:bodyPr/>
        <a:lstStyle/>
        <a:p>
          <a:endParaRPr lang="ru-RU"/>
        </a:p>
      </dgm:t>
    </dgm:pt>
    <dgm:pt modelId="{03C99505-B60F-4859-B6D5-827AED03844D}" type="sibTrans" cxnId="{A3754796-56A3-46B0-8CCC-B0BB102CEF7E}">
      <dgm:prSet/>
      <dgm:spPr/>
      <dgm:t>
        <a:bodyPr/>
        <a:lstStyle/>
        <a:p>
          <a:endParaRPr lang="ru-RU"/>
        </a:p>
      </dgm:t>
    </dgm:pt>
    <dgm:pt modelId="{083A76E8-59C7-4262-9A99-875064AAD443}">
      <dgm:prSet custT="1"/>
      <dgm:spPr/>
      <dgm:t>
        <a:bodyPr/>
        <a:lstStyle/>
        <a:p>
          <a:pPr rtl="0"/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С-Аналитика предоставляет не только инструмент для формирования управленческой отчетности и бизнес – планирования , а также систему управленческих отчетов для 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топ-менеджмента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и модель бизнес – плана, адаптированную к конкретному предприятию. При разработке системы управленческих отчетов мы используем все самое передовое, что наработано  в этой области</a:t>
          </a:r>
          <a:endParaRPr lang="ru-RU" sz="1200" dirty="0"/>
        </a:p>
      </dgm:t>
    </dgm:pt>
    <dgm:pt modelId="{E0793FE4-31DA-4B92-9974-D0673D1A6E01}" type="parTrans" cxnId="{08D0A1EA-A44B-423E-8407-FFB91F8BAB33}">
      <dgm:prSet/>
      <dgm:spPr/>
      <dgm:t>
        <a:bodyPr/>
        <a:lstStyle/>
        <a:p>
          <a:endParaRPr lang="ru-RU"/>
        </a:p>
      </dgm:t>
    </dgm:pt>
    <dgm:pt modelId="{377AEEDF-07A8-4C8D-BAFA-11C20A183057}" type="sibTrans" cxnId="{08D0A1EA-A44B-423E-8407-FFB91F8BAB33}">
      <dgm:prSet/>
      <dgm:spPr/>
      <dgm:t>
        <a:bodyPr/>
        <a:lstStyle/>
        <a:p>
          <a:endParaRPr lang="ru-RU"/>
        </a:p>
      </dgm:t>
    </dgm:pt>
    <dgm:pt modelId="{618FB582-EDAE-48A3-8A80-2E78887B1452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КИАС создан на общедоступном программном обеспечении, использует уже предварительно настроенную систему управленческих отчетов, что обеспечивает быстроту и дешевизну внедрения. Простота программного продукта , отлаженная процедура установки позволяют осуществить внедрение КИАС за 1-4 месяца в зависимости от размеров предприятия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02E137-FB9F-4298-9C68-DAC0CF7DF245}" type="parTrans" cxnId="{EA58E9A5-A69E-4387-AE52-274CD5767EF7}">
      <dgm:prSet/>
      <dgm:spPr/>
      <dgm:t>
        <a:bodyPr/>
        <a:lstStyle/>
        <a:p>
          <a:endParaRPr lang="ru-RU"/>
        </a:p>
      </dgm:t>
    </dgm:pt>
    <dgm:pt modelId="{C6F9A2C4-9C2A-4B7F-AB6D-A59F8CCAE5A1}" type="sibTrans" cxnId="{EA58E9A5-A69E-4387-AE52-274CD5767EF7}">
      <dgm:prSet/>
      <dgm:spPr/>
      <dgm:t>
        <a:bodyPr/>
        <a:lstStyle/>
        <a:p>
          <a:endParaRPr lang="ru-RU"/>
        </a:p>
      </dgm:t>
    </dgm:pt>
    <dgm:pt modelId="{961FA5BE-57D7-45C4-A8F1-0D6A073EBEB3}">
      <dgm:prSet custT="1"/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КИАС – внешний продукт , для функционирования которого необходима только связь с бухгалтерской базой, которая ограничивается выгрузкой проводок в стандартном формате</a:t>
          </a:r>
          <a:endParaRPr lang="ru-RU" sz="1200" dirty="0">
            <a:solidFill>
              <a:schemeClr val="tx1"/>
            </a:solidFill>
            <a:latin typeface="Times New Roman" pitchFamily="18" charset="0"/>
          </a:endParaRPr>
        </a:p>
      </dgm:t>
    </dgm:pt>
    <dgm:pt modelId="{8AA88F0F-3537-4713-9B82-BD4512AB95B8}" type="parTrans" cxnId="{04FD7DA4-DC7D-400D-BD1C-2F4DF08520F0}">
      <dgm:prSet/>
      <dgm:spPr/>
      <dgm:t>
        <a:bodyPr/>
        <a:lstStyle/>
        <a:p>
          <a:endParaRPr lang="ru-RU"/>
        </a:p>
      </dgm:t>
    </dgm:pt>
    <dgm:pt modelId="{4566BC69-273E-4ADF-BABF-8047FA89CBF5}" type="sibTrans" cxnId="{04FD7DA4-DC7D-400D-BD1C-2F4DF08520F0}">
      <dgm:prSet/>
      <dgm:spPr/>
      <dgm:t>
        <a:bodyPr/>
        <a:lstStyle/>
        <a:p>
          <a:endParaRPr lang="ru-RU"/>
        </a:p>
      </dgm:t>
    </dgm:pt>
    <dgm:pt modelId="{FCE8C288-5A80-41C6-8B1B-3A0971958090}">
      <dgm:prSet custT="1"/>
      <dgm:spPr/>
      <dgm:t>
        <a:bodyPr/>
        <a:lstStyle/>
        <a:p>
          <a:pPr rtl="0"/>
          <a:r>
            <a:rPr lang="ru-RU" sz="1200" dirty="0" smtClean="0"/>
            <a:t>Информация для КИАС поступает из бухгалтерских данных, что обеспечивает минимальное участие заказчика в технической работе  при установке и эксплуатации КИАС</a:t>
          </a:r>
          <a:endParaRPr lang="ru-RU" sz="1200" dirty="0"/>
        </a:p>
      </dgm:t>
    </dgm:pt>
    <dgm:pt modelId="{6BF71D3E-62AE-4F3E-9A18-C713BEBCDC00}" type="parTrans" cxnId="{2A89F2B8-C07D-4CE0-A4DE-571772448BE4}">
      <dgm:prSet/>
      <dgm:spPr/>
      <dgm:t>
        <a:bodyPr/>
        <a:lstStyle/>
        <a:p>
          <a:endParaRPr lang="ru-RU"/>
        </a:p>
      </dgm:t>
    </dgm:pt>
    <dgm:pt modelId="{03FD0AB5-1CE5-46C8-8708-414D84E49C2F}" type="sibTrans" cxnId="{2A89F2B8-C07D-4CE0-A4DE-571772448BE4}">
      <dgm:prSet/>
      <dgm:spPr/>
      <dgm:t>
        <a:bodyPr/>
        <a:lstStyle/>
        <a:p>
          <a:endParaRPr lang="ru-RU"/>
        </a:p>
      </dgm:t>
    </dgm:pt>
    <dgm:pt modelId="{3733A1DC-0D92-4DC1-B544-DA1F311BF469}">
      <dgm:prSet custT="1"/>
      <dgm:spPr/>
      <dgm:t>
        <a:bodyPr/>
        <a:lstStyle/>
        <a:p>
          <a:pPr rtl="0"/>
          <a:endParaRPr lang="ru-RU" sz="1200" dirty="0"/>
        </a:p>
      </dgm:t>
    </dgm:pt>
    <dgm:pt modelId="{7C3B96C8-D22D-4B7F-A86F-235D31C0073A}" type="parTrans" cxnId="{5AC324CB-D2CE-4438-BAF1-FFB5660FFAD9}">
      <dgm:prSet/>
      <dgm:spPr/>
      <dgm:t>
        <a:bodyPr/>
        <a:lstStyle/>
        <a:p>
          <a:endParaRPr lang="ru-RU"/>
        </a:p>
      </dgm:t>
    </dgm:pt>
    <dgm:pt modelId="{E3869AFA-841E-420C-9F1E-92D70FFDDD1E}" type="sibTrans" cxnId="{5AC324CB-D2CE-4438-BAF1-FFB5660FFAD9}">
      <dgm:prSet/>
      <dgm:spPr/>
      <dgm:t>
        <a:bodyPr/>
        <a:lstStyle/>
        <a:p>
          <a:endParaRPr lang="ru-RU"/>
        </a:p>
      </dgm:t>
    </dgm:pt>
    <dgm:pt modelId="{8A6A09B3-758F-4933-A1BB-3DF5FB3013EA}" type="pres">
      <dgm:prSet presAssocID="{CBDAD432-21AD-4227-BA0E-21AB671996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E9121-9AF7-4952-84E1-13D550ED2A9B}" type="pres">
      <dgm:prSet presAssocID="{A3FDC7B3-73A4-4A3A-A1A4-92AEBE316806}" presName="linNode" presStyleCnt="0"/>
      <dgm:spPr/>
    </dgm:pt>
    <dgm:pt modelId="{BFE65519-CA1B-4F77-9EDB-D08EA1A56E2E}" type="pres">
      <dgm:prSet presAssocID="{A3FDC7B3-73A4-4A3A-A1A4-92AEBE316806}" presName="parentText" presStyleLbl="node1" presStyleIdx="0" presStyleCnt="3" custScaleX="65375" custLinFactNeighborX="-9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D1657-EF33-43A6-94BB-DFBAF167F727}" type="pres">
      <dgm:prSet presAssocID="{A3FDC7B3-73A4-4A3A-A1A4-92AEBE316806}" presName="descendantText" presStyleLbl="alignAccFollowNode1" presStyleIdx="0" presStyleCnt="3" custScaleX="117554" custScaleY="106868" custLinFactNeighborX="4082" custLinFactNeighborY="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1F786-44BB-49F7-826F-C5346C728ED0}" type="pres">
      <dgm:prSet presAssocID="{63C1F5B3-8E93-4484-83BD-C73740672EF7}" presName="sp" presStyleCnt="0"/>
      <dgm:spPr/>
    </dgm:pt>
    <dgm:pt modelId="{4067B1ED-7450-4AE4-A73E-2CB2D33134F0}" type="pres">
      <dgm:prSet presAssocID="{F70C3371-298A-4B19-961E-16F5D4FF780D}" presName="linNode" presStyleCnt="0"/>
      <dgm:spPr/>
    </dgm:pt>
    <dgm:pt modelId="{B4E2E519-CAEA-4040-9ED2-33CE2792FA93}" type="pres">
      <dgm:prSet presAssocID="{F70C3371-298A-4B19-961E-16F5D4FF780D}" presName="parentText" presStyleLbl="node1" presStyleIdx="1" presStyleCnt="3" custScaleX="64958" custLinFactNeighborX="-9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3DF4-E88F-44CF-A9F7-65D35BA4AAC1}" type="pres">
      <dgm:prSet presAssocID="{F70C3371-298A-4B19-961E-16F5D4FF780D}" presName="descendantText" presStyleLbl="alignAccFollowNode1" presStyleIdx="1" presStyleCnt="3" custScaleX="116768" custScaleY="96525" custLinFactNeighborX="2616" custLinFactNeighborY="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EE5B7-9A81-4EB0-BC93-86943742DDEF}" type="pres">
      <dgm:prSet presAssocID="{F326982F-FCDA-4510-ACD2-137A5543474C}" presName="sp" presStyleCnt="0"/>
      <dgm:spPr/>
    </dgm:pt>
    <dgm:pt modelId="{21159E28-2074-44E9-B281-A6DE96B87EC7}" type="pres">
      <dgm:prSet presAssocID="{4CEDE87F-4456-41FA-92FF-85BD9944F4D7}" presName="linNode" presStyleCnt="0"/>
      <dgm:spPr/>
    </dgm:pt>
    <dgm:pt modelId="{BADE9830-ABEC-42AE-AA39-DFAE66EA738C}" type="pres">
      <dgm:prSet presAssocID="{4CEDE87F-4456-41FA-92FF-85BD9944F4D7}" presName="parentText" presStyleLbl="node1" presStyleIdx="2" presStyleCnt="3" custScaleX="67100" custLinFactNeighborX="-92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183E7-D5A6-436A-9AD1-A54420AA5E98}" type="pres">
      <dgm:prSet presAssocID="{4CEDE87F-4456-41FA-92FF-85BD9944F4D7}" presName="descendantText" presStyleLbl="alignAccFollowNode1" presStyleIdx="2" presStyleCnt="3" custScaleX="115817" custLinFactNeighborX="1774" custLinFactNeighborY="-1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35508-9068-4C19-8717-06ABDCBEA4DD}" type="presOf" srcId="{CBDAD432-21AD-4227-BA0E-21AB671996D9}" destId="{8A6A09B3-758F-4933-A1BB-3DF5FB3013EA}" srcOrd="0" destOrd="0" presId="urn:microsoft.com/office/officeart/2005/8/layout/vList5"/>
    <dgm:cxn modelId="{2A89F2B8-C07D-4CE0-A4DE-571772448BE4}" srcId="{A3FDC7B3-73A4-4A3A-A1A4-92AEBE316806}" destId="{FCE8C288-5A80-41C6-8B1B-3A0971958090}" srcOrd="2" destOrd="0" parTransId="{6BF71D3E-62AE-4F3E-9A18-C713BEBCDC00}" sibTransId="{03FD0AB5-1CE5-46C8-8708-414D84E49C2F}"/>
    <dgm:cxn modelId="{04FD7DA4-DC7D-400D-BD1C-2F4DF08520F0}" srcId="{4CEDE87F-4456-41FA-92FF-85BD9944F4D7}" destId="{961FA5BE-57D7-45C4-A8F1-0D6A073EBEB3}" srcOrd="0" destOrd="0" parTransId="{8AA88F0F-3537-4713-9B82-BD4512AB95B8}" sibTransId="{4566BC69-273E-4ADF-BABF-8047FA89CBF5}"/>
    <dgm:cxn modelId="{D41404C0-5A7E-4335-82B1-8AA4AA2D9E71}" type="presOf" srcId="{4CEDE87F-4456-41FA-92FF-85BD9944F4D7}" destId="{BADE9830-ABEC-42AE-AA39-DFAE66EA738C}" srcOrd="0" destOrd="0" presId="urn:microsoft.com/office/officeart/2005/8/layout/vList5"/>
    <dgm:cxn modelId="{8CE5CB98-180C-4257-8995-DA58C7323ED2}" type="presOf" srcId="{618FB582-EDAE-48A3-8A80-2E78887B1452}" destId="{BA9F3DF4-E88F-44CF-A9F7-65D35BA4AAC1}" srcOrd="0" destOrd="0" presId="urn:microsoft.com/office/officeart/2005/8/layout/vList5"/>
    <dgm:cxn modelId="{08D0A1EA-A44B-423E-8407-FFB91F8BAB33}" srcId="{A3FDC7B3-73A4-4A3A-A1A4-92AEBE316806}" destId="{083A76E8-59C7-4262-9A99-875064AAD443}" srcOrd="0" destOrd="0" parTransId="{E0793FE4-31DA-4B92-9974-D0673D1A6E01}" sibTransId="{377AEEDF-07A8-4C8D-BAFA-11C20A183057}"/>
    <dgm:cxn modelId="{E980E60A-9111-4587-938E-AC5C35109B74}" type="presOf" srcId="{FCE8C288-5A80-41C6-8B1B-3A0971958090}" destId="{418D1657-EF33-43A6-94BB-DFBAF167F727}" srcOrd="0" destOrd="2" presId="urn:microsoft.com/office/officeart/2005/8/layout/vList5"/>
    <dgm:cxn modelId="{5AC324CB-D2CE-4438-BAF1-FFB5660FFAD9}" srcId="{A3FDC7B3-73A4-4A3A-A1A4-92AEBE316806}" destId="{3733A1DC-0D92-4DC1-B544-DA1F311BF469}" srcOrd="1" destOrd="0" parTransId="{7C3B96C8-D22D-4B7F-A86F-235D31C0073A}" sibTransId="{E3869AFA-841E-420C-9F1E-92D70FFDDD1E}"/>
    <dgm:cxn modelId="{0255707F-3F27-438B-8ED6-E43F01C870FD}" type="presOf" srcId="{3733A1DC-0D92-4DC1-B544-DA1F311BF469}" destId="{418D1657-EF33-43A6-94BB-DFBAF167F727}" srcOrd="0" destOrd="1" presId="urn:microsoft.com/office/officeart/2005/8/layout/vList5"/>
    <dgm:cxn modelId="{0BE13517-D1B4-45C0-B973-D3D2A69113A3}" type="presOf" srcId="{961FA5BE-57D7-45C4-A8F1-0D6A073EBEB3}" destId="{DDA183E7-D5A6-436A-9AD1-A54420AA5E98}" srcOrd="0" destOrd="0" presId="urn:microsoft.com/office/officeart/2005/8/layout/vList5"/>
    <dgm:cxn modelId="{3C6A96FA-2EC4-4D6B-B65F-F33C2DE21585}" type="presOf" srcId="{083A76E8-59C7-4262-9A99-875064AAD443}" destId="{418D1657-EF33-43A6-94BB-DFBAF167F727}" srcOrd="0" destOrd="0" presId="urn:microsoft.com/office/officeart/2005/8/layout/vList5"/>
    <dgm:cxn modelId="{53F92A97-F233-487B-ABE7-332674F75608}" type="presOf" srcId="{F70C3371-298A-4B19-961E-16F5D4FF780D}" destId="{B4E2E519-CAEA-4040-9ED2-33CE2792FA93}" srcOrd="0" destOrd="0" presId="urn:microsoft.com/office/officeart/2005/8/layout/vList5"/>
    <dgm:cxn modelId="{EA58E9A5-A69E-4387-AE52-274CD5767EF7}" srcId="{F70C3371-298A-4B19-961E-16F5D4FF780D}" destId="{618FB582-EDAE-48A3-8A80-2E78887B1452}" srcOrd="0" destOrd="0" parTransId="{D802E137-FB9F-4298-9C68-DAC0CF7DF245}" sibTransId="{C6F9A2C4-9C2A-4B7F-AB6D-A59F8CCAE5A1}"/>
    <dgm:cxn modelId="{B1FBCCED-CD85-4998-A48B-DE96722162EB}" srcId="{CBDAD432-21AD-4227-BA0E-21AB671996D9}" destId="{A3FDC7B3-73A4-4A3A-A1A4-92AEBE316806}" srcOrd="0" destOrd="0" parTransId="{6CB5A3B3-A7BC-4072-8291-9A842AB1B1E2}" sibTransId="{63C1F5B3-8E93-4484-83BD-C73740672EF7}"/>
    <dgm:cxn modelId="{016FFD01-0D26-4C12-A4F5-C65C91905C58}" srcId="{CBDAD432-21AD-4227-BA0E-21AB671996D9}" destId="{F70C3371-298A-4B19-961E-16F5D4FF780D}" srcOrd="1" destOrd="0" parTransId="{E9CE2F09-DC49-4717-A623-FC5E49481B7F}" sibTransId="{F326982F-FCDA-4510-ACD2-137A5543474C}"/>
    <dgm:cxn modelId="{ED069282-4548-43C8-8E80-6D383FE33030}" type="presOf" srcId="{A3FDC7B3-73A4-4A3A-A1A4-92AEBE316806}" destId="{BFE65519-CA1B-4F77-9EDB-D08EA1A56E2E}" srcOrd="0" destOrd="0" presId="urn:microsoft.com/office/officeart/2005/8/layout/vList5"/>
    <dgm:cxn modelId="{A3754796-56A3-46B0-8CCC-B0BB102CEF7E}" srcId="{CBDAD432-21AD-4227-BA0E-21AB671996D9}" destId="{4CEDE87F-4456-41FA-92FF-85BD9944F4D7}" srcOrd="2" destOrd="0" parTransId="{978C38B3-99DC-4724-B1C3-CFB946AA1EFB}" sibTransId="{03C99505-B60F-4859-B6D5-827AED03844D}"/>
    <dgm:cxn modelId="{7AEA071B-4CAC-4598-89A6-B554ABA75AB3}" type="presParOf" srcId="{8A6A09B3-758F-4933-A1BB-3DF5FB3013EA}" destId="{99BE9121-9AF7-4952-84E1-13D550ED2A9B}" srcOrd="0" destOrd="0" presId="urn:microsoft.com/office/officeart/2005/8/layout/vList5"/>
    <dgm:cxn modelId="{5A9DFE3A-F18D-4846-B642-45D41F9AB87F}" type="presParOf" srcId="{99BE9121-9AF7-4952-84E1-13D550ED2A9B}" destId="{BFE65519-CA1B-4F77-9EDB-D08EA1A56E2E}" srcOrd="0" destOrd="0" presId="urn:microsoft.com/office/officeart/2005/8/layout/vList5"/>
    <dgm:cxn modelId="{E28A9D30-905B-45FF-803B-53BDCA21547C}" type="presParOf" srcId="{99BE9121-9AF7-4952-84E1-13D550ED2A9B}" destId="{418D1657-EF33-43A6-94BB-DFBAF167F727}" srcOrd="1" destOrd="0" presId="urn:microsoft.com/office/officeart/2005/8/layout/vList5"/>
    <dgm:cxn modelId="{C979C5D7-74EB-4AEB-A0C3-6D785627E642}" type="presParOf" srcId="{8A6A09B3-758F-4933-A1BB-3DF5FB3013EA}" destId="{3731F786-44BB-49F7-826F-C5346C728ED0}" srcOrd="1" destOrd="0" presId="urn:microsoft.com/office/officeart/2005/8/layout/vList5"/>
    <dgm:cxn modelId="{08DB61B0-351E-4D62-8695-88177AB77044}" type="presParOf" srcId="{8A6A09B3-758F-4933-A1BB-3DF5FB3013EA}" destId="{4067B1ED-7450-4AE4-A73E-2CB2D33134F0}" srcOrd="2" destOrd="0" presId="urn:microsoft.com/office/officeart/2005/8/layout/vList5"/>
    <dgm:cxn modelId="{416B7B4E-C2BB-47A3-9DF3-BAB3A2F9FD0E}" type="presParOf" srcId="{4067B1ED-7450-4AE4-A73E-2CB2D33134F0}" destId="{B4E2E519-CAEA-4040-9ED2-33CE2792FA93}" srcOrd="0" destOrd="0" presId="urn:microsoft.com/office/officeart/2005/8/layout/vList5"/>
    <dgm:cxn modelId="{72014F61-954A-41C5-942F-E791CD0E1E78}" type="presParOf" srcId="{4067B1ED-7450-4AE4-A73E-2CB2D33134F0}" destId="{BA9F3DF4-E88F-44CF-A9F7-65D35BA4AAC1}" srcOrd="1" destOrd="0" presId="urn:microsoft.com/office/officeart/2005/8/layout/vList5"/>
    <dgm:cxn modelId="{69BBD22F-74C5-435E-B5CE-A446D8FE2DC6}" type="presParOf" srcId="{8A6A09B3-758F-4933-A1BB-3DF5FB3013EA}" destId="{FC2EE5B7-9A81-4EB0-BC93-86943742DDEF}" srcOrd="3" destOrd="0" presId="urn:microsoft.com/office/officeart/2005/8/layout/vList5"/>
    <dgm:cxn modelId="{6A499974-0A2C-48C0-BF39-5A8221D0B24C}" type="presParOf" srcId="{8A6A09B3-758F-4933-A1BB-3DF5FB3013EA}" destId="{21159E28-2074-44E9-B281-A6DE96B87EC7}" srcOrd="4" destOrd="0" presId="urn:microsoft.com/office/officeart/2005/8/layout/vList5"/>
    <dgm:cxn modelId="{6C7168DC-D3F2-4D41-9EAB-7AB68E8E730A}" type="presParOf" srcId="{21159E28-2074-44E9-B281-A6DE96B87EC7}" destId="{BADE9830-ABEC-42AE-AA39-DFAE66EA738C}" srcOrd="0" destOrd="0" presId="urn:microsoft.com/office/officeart/2005/8/layout/vList5"/>
    <dgm:cxn modelId="{04416561-BDD0-442C-9D23-FB5BFD72B973}" type="presParOf" srcId="{21159E28-2074-44E9-B281-A6DE96B87EC7}" destId="{DDA183E7-D5A6-436A-9AD1-A54420AA5E98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9917113" cy="67881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9917113" cy="678815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4297363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18163" y="0"/>
            <a:ext cx="4295775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235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2313" y="509588"/>
            <a:ext cx="3389312" cy="25415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92188" y="3224213"/>
            <a:ext cx="7929562" cy="305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90" tIns="45795" rIns="91590" bIns="4579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6345238"/>
            <a:ext cx="429736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618163" y="6448425"/>
            <a:ext cx="4292600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90" tIns="45795" rIns="91590" bIns="4579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97622" algn="l"/>
                <a:tab pos="1395245" algn="l"/>
                <a:tab pos="2092867" algn="l"/>
                <a:tab pos="2790490" algn="l"/>
                <a:tab pos="3488112" algn="l"/>
                <a:tab pos="418573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3B50D47-C5D3-49B1-93C2-BABBC5439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1CC47AE0-1BEA-43FD-B685-DE5258925FD9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1</a:t>
            </a:fld>
            <a:endParaRPr lang="ru-RU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3CC578C7-E70E-4C35-8418-4C08055D8405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10</a:t>
            </a:fld>
            <a:endParaRPr lang="ru-RU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43593B15-3CB6-45EC-B0FB-E9FEB07473B6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11</a:t>
            </a:fld>
            <a:endParaRPr lang="ru-RU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 txBox="1">
            <a:spLocks noGrp="1" noChangeArrowheads="1"/>
          </p:cNvSpPr>
          <p:nvPr/>
        </p:nvSpPr>
        <p:spPr bwMode="auto">
          <a:xfrm>
            <a:off x="5618163" y="6448425"/>
            <a:ext cx="4292600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90" tIns="45795" rIns="91590" bIns="45795" anchor="b"/>
          <a:lstStyle/>
          <a:p>
            <a:pPr algn="r">
              <a:buClr>
                <a:srgbClr val="000000"/>
              </a:buClr>
              <a:buSzPct val="45000"/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77A8B396-DBA7-401E-8B5E-79DC11650D74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Clr>
                  <a:srgbClr val="000000"/>
                </a:buClr>
                <a:buSzPct val="45000"/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12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B9E22DBE-08F1-486C-9244-1693BAA898D9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13</a:t>
            </a:fld>
            <a:endParaRPr lang="ru-RU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5618163" y="6448425"/>
            <a:ext cx="4295775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90" tIns="45795" rIns="91590" bIns="45795" anchor="b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30213" algn="l"/>
                <a:tab pos="863600" algn="l"/>
                <a:tab pos="1296988" algn="l"/>
                <a:tab pos="1728788" algn="l"/>
                <a:tab pos="2162175" algn="l"/>
                <a:tab pos="2595563" algn="l"/>
                <a:tab pos="3028950" algn="l"/>
                <a:tab pos="3460750" algn="l"/>
                <a:tab pos="3894138" algn="l"/>
                <a:tab pos="4327525" algn="l"/>
                <a:tab pos="4760913" algn="l"/>
                <a:tab pos="5192713" algn="l"/>
                <a:tab pos="5626100" algn="l"/>
                <a:tab pos="6059488" algn="l"/>
                <a:tab pos="6491288" algn="l"/>
                <a:tab pos="6924675" algn="l"/>
                <a:tab pos="7358063" algn="l"/>
                <a:tab pos="7791450" algn="l"/>
                <a:tab pos="8223250" algn="l"/>
                <a:tab pos="8656638" algn="l"/>
              </a:tabLst>
            </a:pPr>
            <a:fld id="{2AA17F69-A5AF-499A-A47E-BDB690CDFAFA}" type="slidenum">
              <a:rPr lang="ru-RU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30213" algn="l"/>
                  <a:tab pos="863600" algn="l"/>
                  <a:tab pos="1296988" algn="l"/>
                  <a:tab pos="1728788" algn="l"/>
                  <a:tab pos="2162175" algn="l"/>
                  <a:tab pos="2595563" algn="l"/>
                  <a:tab pos="3028950" algn="l"/>
                  <a:tab pos="3460750" algn="l"/>
                  <a:tab pos="3894138" algn="l"/>
                  <a:tab pos="4327525" algn="l"/>
                  <a:tab pos="4760913" algn="l"/>
                  <a:tab pos="5192713" algn="l"/>
                  <a:tab pos="5626100" algn="l"/>
                  <a:tab pos="6059488" algn="l"/>
                  <a:tab pos="6491288" algn="l"/>
                  <a:tab pos="6924675" algn="l"/>
                  <a:tab pos="7358063" algn="l"/>
                  <a:tab pos="7791450" algn="l"/>
                  <a:tab pos="8223250" algn="l"/>
                  <a:tab pos="8656638" algn="l"/>
                </a:tabLst>
              </a:pPr>
              <a:t>13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D30E5AB8-178C-40FF-9A5F-DBF4629ED101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2</a:t>
            </a:fld>
            <a:endParaRPr lang="ru-RU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8E63729F-19F2-4DB4-BC79-474AC1D05B69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3</a:t>
            </a:fld>
            <a:endParaRPr lang="ru-RU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0788ABA3-C3E2-463D-9470-72D2E1222FB2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4</a:t>
            </a:fld>
            <a:endParaRPr lang="ru-RU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BDD96FFB-7741-47A0-AF13-991F2CF2E691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5</a:t>
            </a:fld>
            <a:endParaRPr lang="ru-RU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4756F676-4253-4DF7-ABE0-4B38D8AE39BB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6</a:t>
            </a:fld>
            <a:endParaRPr lang="ru-RU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DE191701-DE54-4AA8-B722-98DD208FEC1F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7</a:t>
            </a:fld>
            <a:endParaRPr lang="ru-RU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A7E5B96E-95A4-4D28-856A-6088F5B33B89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8</a:t>
            </a:fld>
            <a:endParaRPr lang="ru-RU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696913" algn="l"/>
                <a:tab pos="1393825" algn="l"/>
                <a:tab pos="2092325" algn="l"/>
                <a:tab pos="2789238" algn="l"/>
                <a:tab pos="3487738" algn="l"/>
                <a:tab pos="4184650" algn="l"/>
              </a:tabLst>
            </a:pPr>
            <a:fld id="{C81A3CB3-D350-43EF-B0D7-927B2F3C5DC9}" type="slidenum">
              <a:rPr lang="ru-RU" smtClean="0"/>
              <a:pPr>
                <a:tabLst>
                  <a:tab pos="696913" algn="l"/>
                  <a:tab pos="1393825" algn="l"/>
                  <a:tab pos="2092325" algn="l"/>
                  <a:tab pos="2789238" algn="l"/>
                  <a:tab pos="3487738" algn="l"/>
                  <a:tab pos="4184650" algn="l"/>
                </a:tabLst>
              </a:pPr>
              <a:t>9</a:t>
            </a:fld>
            <a:endParaRPr lang="ru-RU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240088" y="509588"/>
            <a:ext cx="3436937" cy="2544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21" tIns="44060" rIns="88121" bIns="44060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992188" y="3224213"/>
            <a:ext cx="7931150" cy="305276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220E-9BF4-4578-9F47-05A9A802C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BA991-3207-4B7C-A365-4577E312C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8F07-337D-4734-AC01-2EDC45F9F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0000-6B59-4B1A-B0C8-38177AE41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4CE9E-F0AB-46F8-974D-8EF6CD11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E0DA6-24FF-4F66-885D-133BC4508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E4A7-E306-47F2-859D-CC00290D9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ABE7-B76A-423F-BE58-3AAA3CF2A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7574-E443-4046-9AA0-8409F833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3B8F-9853-4638-8166-3DD50BE13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6E26-BD75-4B9B-BE5E-8FA7184B9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F7F4-082F-46AE-8A61-8A5461059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7395-586C-49AC-B545-7A4FA259B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13ED-9850-4EF3-9434-473084F5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5DB8-7F99-4FB8-9FFE-A7916412F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4146-843B-4D44-8AF7-3959ABCB7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452A0-8B85-497B-8592-40D33D0AA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670B-0B07-4B1C-988B-40057069C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27F4-12BF-4947-A4DD-DE86BCDD4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956FB-C3F7-4B9E-AE22-BC166F09A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E51D-5B43-42F9-AF1A-108F7527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518D-4EDA-4417-954E-BDD1BBC4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ACD1-8FFC-4969-BAFD-E0002A8B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BF77-3D30-4094-82C8-35A93A7F5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C72B-EA20-496C-A74B-B4EC77C5F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4D8D-5D94-4F16-9F8E-F89D2BA34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1A83F-EE2D-454E-875D-1A0E4B02F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5231-9138-46D1-84E6-0B07099CE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2BA5-A7B9-46C1-B10E-1D7D53A53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E0A25-310C-42F4-B694-BA62A1E68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E648-06BC-4525-9F13-1F6A14894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7A6A-03CA-48C1-A401-8BDDA0C7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199D-2236-46AF-9EE4-C5C3E27BE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BA19-126E-43A6-B1F6-BF598E7E9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385B7-DCA2-44AB-A32A-BF2EAE90C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D890-3380-44DE-BC4F-E9B2AF35E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5203-EDFB-4C21-80DE-550A603C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9716-33F2-4468-A986-1AAD658E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9067-FEB8-4674-861F-325AAAAD0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E2AA-709A-4E47-94A0-CFDDB6206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5CC7-E4E4-43AD-B8C4-862B47B91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B434-FABE-4D2E-8424-6AA5E1E4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543D-1C49-4FDF-A897-2204991B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F6CB-9CD2-4CE3-B0CC-04527C9C5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50A0-BD22-4928-804B-3D4A50519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9794-9A07-4FD2-8D18-80B3E9C2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50B4-2764-4C3D-B4E4-B0FD84F9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BCC8-FD09-4992-9789-D34F666BE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C66B1-D6C4-4C52-99DB-2C5BF1303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36E0-5BAA-4EB1-B927-22F84420F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A095-708A-41CE-81B5-D59EAB242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3B00-4DD1-457B-866B-6754B8E2A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13FC-9054-4DA4-94C0-A408E2AB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38D7-3849-4728-B6C8-874B89809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ACE6-17FA-4F35-96E2-3177B8B63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EDC3-D969-452C-9683-A6AC3ABEA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ED5C-5030-401E-A340-7C5A6B288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DF5D1-9E35-4BE6-AC8E-55EE3BEF5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0333-2A2D-41E2-AAE2-C89B6033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7FBA0-9EEF-4498-A76E-84D0F04E4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66999-3FD8-41E7-8994-710E9775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F43E-A186-44FC-8141-2434125E8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647F-DEA4-464A-9458-A5DEC79DA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3CBE-E6A5-40C6-952B-A05FDEF1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C36E-6C44-420F-9744-D951B3058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B1FD1-9AEF-4F50-9B6E-E104A9EA5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8478-9680-4683-B495-68FB67609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9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481139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5A92B-F75E-4C89-A22A-FDE642CAE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1F77-0768-4E26-B232-BBBD65FF1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75572-9DEC-4738-9282-84703EE52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B141-FAC4-4CFE-BE7C-860E91D30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92FD-004F-4FBA-85DB-B7134E88E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CF12-2D1C-40C2-9BD8-D4989CAD6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EB31-AE70-42A9-B9FD-DA70673E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4" y="274639"/>
            <a:ext cx="2055812" cy="5729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8213" cy="5729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F74C-DEFF-4DDB-83B8-A9A8A0A60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97A6-FA17-424A-9909-18CF60FF2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2CD9-C07B-4646-AE6A-A88A343D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>
                <a:ea typeface="+mn-ea"/>
              </a:endParaRPr>
            </a:p>
          </p:txBody>
        </p:sp>
      </p:grp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61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30246B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30246B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7912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30246B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30246B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30246B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30246B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3007BB5-B614-4A61-8E87-FF04DD97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4664075"/>
            <a:ext cx="9150350" cy="1588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-3175" y="4953000"/>
            <a:ext cx="9145588" cy="1909763"/>
            <a:chOff x="-2" y="3120"/>
            <a:chExt cx="5761" cy="1203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1067" y="3120"/>
              <a:ext cx="4689" cy="306"/>
            </a:xfrm>
            <a:custGeom>
              <a:avLst/>
              <a:gdLst>
                <a:gd name="T0" fmla="*/ 4697 w 4697"/>
                <a:gd name="T1" fmla="*/ 0 h 367"/>
                <a:gd name="T2" fmla="*/ 4697 w 4697"/>
                <a:gd name="T3" fmla="*/ 367 h 367"/>
                <a:gd name="T4" fmla="*/ 0 w 4697"/>
                <a:gd name="T5" fmla="*/ 218 h 367"/>
                <a:gd name="T6" fmla="*/ 4697 w 4697"/>
                <a:gd name="T7" fmla="*/ 0 h 367"/>
                <a:gd name="T8" fmla="*/ 0 w 4697"/>
                <a:gd name="T9" fmla="*/ 0 h 367"/>
                <a:gd name="T10" fmla="*/ 4697 w 4697"/>
                <a:gd name="T11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>
                <a:ea typeface="+mn-ea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29" y="3298"/>
              <a:ext cx="5728" cy="495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w 5760"/>
                <a:gd name="T9" fmla="*/ 0 h 528"/>
                <a:gd name="T10" fmla="*/ 5760 w 5760"/>
                <a:gd name="T11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>
                <a:ea typeface="+mn-ea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" y="3145"/>
              <a:ext cx="5757" cy="1178"/>
              <a:chOff x="2" y="3145"/>
              <a:chExt cx="5757" cy="1178"/>
            </a:xfrm>
          </p:grpSpPr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" y="3145"/>
                <a:ext cx="5758" cy="11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6" y="3150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Arial" pitchFamily="34" charset="0"/>
                  <a:buNone/>
                  <a:defRPr/>
                </a:pPr>
                <a:endParaRPr lang="ru-RU">
                  <a:ea typeface="+mn-ea"/>
                </a:endParaRPr>
              </a:p>
            </p:txBody>
          </p:sp>
        </p:grp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2" y="3141"/>
              <a:ext cx="5762" cy="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61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7912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8F0F4"/>
              </a:buClr>
              <a:buSzPct val="100000"/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E8F0F4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buSzPct val="100000"/>
              <a:buFont typeface="Arial" pitchFamily="34" charset="0"/>
              <a:buNone/>
              <a:defRPr sz="1000">
                <a:solidFill>
                  <a:srgbClr val="FFFFFF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00281817-B762-4FF9-9CD0-1FE646D77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>
                <a:ea typeface="+mn-ea"/>
              </a:endParaRPr>
            </a:p>
          </p:txBody>
        </p:sp>
      </p:grp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 scaled="1"/>
          </a:gradFill>
          <a:ln w="3240">
            <a:solidFill>
              <a:srgbClr val="1E768C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 scaled="1"/>
          </a:gradFill>
          <a:ln w="3240">
            <a:solidFill>
              <a:srgbClr val="1E768C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61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7912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8E91AFA-2E57-4102-97DA-7547D66BC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61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7912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75B5B2E-B051-418D-8AE6-60CB299C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>
                <a:ea typeface="+mn-ea"/>
              </a:endParaRPr>
            </a:p>
          </p:txBody>
        </p:sp>
      </p:grp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7223125" y="0"/>
            <a:ext cx="1917700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23479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357688" y="6492875"/>
            <a:ext cx="5683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1382B47-2BE4-41FD-AC54-9F3B3B629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61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7912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1B809A00-B800-4860-9C3C-01E56AB2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5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500063" y="5945188"/>
            <a:ext cx="4940300" cy="920750"/>
          </a:xfrm>
          <a:custGeom>
            <a:avLst/>
            <a:gdLst>
              <a:gd name="T0" fmla="*/ 0 w 7485"/>
              <a:gd name="T1" fmla="*/ 0 h 337"/>
              <a:gd name="T2" fmla="*/ 5760 w 7485"/>
              <a:gd name="T3" fmla="*/ 0 h 337"/>
              <a:gd name="T4" fmla="*/ 5760 w 7485"/>
              <a:gd name="T5" fmla="*/ 528 h 337"/>
              <a:gd name="T6" fmla="*/ 48 w 7485"/>
              <a:gd name="T7" fmla="*/ 0 h 337"/>
              <a:gd name="T8" fmla="*/ 0 w 7485"/>
              <a:gd name="T9" fmla="*/ 0 h 337"/>
              <a:gd name="T10" fmla="*/ 7485 w 7485"/>
              <a:gd name="T11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w 5591"/>
              <a:gd name="T9" fmla="*/ 0 h 588"/>
              <a:gd name="T10" fmla="*/ 5591 w 5591"/>
              <a:gd name="T11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>
                <a:ea typeface="+mn-ea"/>
              </a:endParaRPr>
            </a:p>
          </p:txBody>
        </p:sp>
      </p:grp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 scaled="1"/>
          </a:gradFill>
          <a:ln w="3240">
            <a:solidFill>
              <a:srgbClr val="1E768C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 scaled="1"/>
          </a:gradFill>
          <a:ln w="3240">
            <a:solidFill>
              <a:srgbClr val="1E768C"/>
            </a:solidFill>
            <a:miter lim="800000"/>
            <a:headEnd/>
            <a:tailEnd/>
          </a:ln>
          <a:effectLst>
            <a:outerShdw dist="108733" dir="399266" algn="ctr" rotWithShape="0">
              <a:srgbClr val="000000">
                <a:alpha val="46030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6727825" y="6408738"/>
            <a:ext cx="1916113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07.03.09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4379913" y="6408738"/>
            <a:ext cx="2347912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C1B8A95-A0C4-429D-977E-8C9FE7E84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464646"/>
        </a:buClr>
        <a:buSzPct val="100000"/>
        <a:buFont typeface="Arial" pitchFamily="34" charset="0"/>
        <a:defRPr sz="4100" b="1">
          <a:solidFill>
            <a:srgbClr val="464646"/>
          </a:solidFill>
          <a:latin typeface="Arial" pitchFamily="34" charset="0"/>
          <a:ea typeface="MS Gothic" charset="0"/>
          <a:cs typeface="MS Gothic" charset="0"/>
        </a:defRPr>
      </a:lvl9pPr>
    </p:titleStyle>
    <p:bodyStyle>
      <a:lvl1pPr marL="361950" indent="-255588" algn="l" defTabSz="449263" rtl="0" eaLnBrk="0" fontAlgn="base" hangingPunct="0">
        <a:spcBef>
          <a:spcPts val="400"/>
        </a:spcBef>
        <a:spcAft>
          <a:spcPct val="0"/>
        </a:spcAft>
        <a:buClr>
          <a:srgbClr val="2DA2BF"/>
        </a:buClr>
        <a:buSzPct val="68000"/>
        <a:buFont typeface="Wingdings 3" pitchFamily="18" charset="2"/>
        <a:buChar char="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17538" indent="-228600" algn="l" defTabSz="449263" rtl="0" eaLnBrk="0" fontAlgn="base" hangingPunct="0">
        <a:spcBef>
          <a:spcPts val="325"/>
        </a:spcBef>
        <a:spcAft>
          <a:spcPct val="0"/>
        </a:spcAft>
        <a:buClr>
          <a:srgbClr val="2DA2BF"/>
        </a:buClr>
        <a:buSzPct val="100000"/>
        <a:buFont typeface="Verdana" pitchFamily="34" charset="0"/>
        <a:buChar char="◦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855663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28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286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43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00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DA1F28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919788" y="5635625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924300" y="6453188"/>
            <a:ext cx="12144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516688" y="6491288"/>
            <a:ext cx="230346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357188" y="1785938"/>
            <a:ext cx="85010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/>
              </a:rPr>
              <a:t>Управленческая информация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MS Gothic"/>
              </a:rPr>
              <a:t>Решение для подготовки управленческой отчетности и бизнес - планирования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4349" y="5572141"/>
            <a:ext cx="24288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ea typeface="+mn-ea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173403-5734-40D1-993A-75063CDFA5C0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7411" name="Text Box 37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BC31D8-28D0-484D-951A-3FE39F518E66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7412" name="Text Box 39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graphicFrame>
        <p:nvGraphicFramePr>
          <p:cNvPr id="17473" name="Group 65"/>
          <p:cNvGraphicFramePr>
            <a:graphicFrameLocks noGrp="1"/>
          </p:cNvGraphicFramePr>
          <p:nvPr/>
        </p:nvGraphicFramePr>
        <p:xfrm>
          <a:off x="142875" y="785813"/>
          <a:ext cx="8858250" cy="4397375"/>
        </p:xfrm>
        <a:graphic>
          <a:graphicData uri="http://schemas.openxmlformats.org/drawingml/2006/table">
            <a:tbl>
              <a:tblPr/>
              <a:tblGrid>
                <a:gridCol w="500063"/>
                <a:gridCol w="2286000"/>
                <a:gridCol w="1143000"/>
                <a:gridCol w="928687"/>
                <a:gridCol w="40005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Пункт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Описание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ный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оддержка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Примечание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4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Разработка управленческих отчетов, включающих финансовую отчетность и управленческие данные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С-Аналитика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С-Аналитика предлагает форматы отчетов, используя все самое передовое, что наработано в этой области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</a:tr>
              <a:tr h="1196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5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Установка локальной компоненты КИАС на каждом предприятии и центральной компоненты в головном офисе, организация связи.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С-Аналитика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Ежедневно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в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локальные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компоненты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КИАС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поступают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данные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трансформированные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из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бухгалтерских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информационных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баз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предприятий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алее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происходит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автоматическая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передача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данных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через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FTP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из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локальных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компонент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КИАС в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центральную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компоненту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КИАС.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</a:tr>
              <a:tr h="1990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6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Создание модели предприятия в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MSExcel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для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бизнес-планировани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С-Аналитика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Отличительной чертой нашего подхода к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бизнес-планированию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является активное использование фактических данных, полученных с помощью КИАС. Таблицы бизнес-плана составляются в том же формате, что и формат управленческих отчетов. Своевременное обновление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бизнес-модели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 фактическими данными позволяет организовать работу по формированию скользящего бизнес-плана на ежемесячной основе.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28597" y="71415"/>
            <a:ext cx="82868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Объем услуг по установке КИАС</a:t>
            </a:r>
            <a:r>
              <a:rPr lang="en-US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. </a:t>
            </a:r>
            <a:r>
              <a:rPr lang="ru-RU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Организация работы</a:t>
            </a:r>
            <a:r>
              <a:rPr lang="ru-RU" sz="2200" dirty="0">
                <a:ln w="11430"/>
                <a:latin typeface="Arial" charset="0"/>
                <a:ea typeface="+mn-ea"/>
              </a:rPr>
              <a:t>.</a:t>
            </a:r>
            <a:endParaRPr lang="ru-RU" sz="2200" dirty="0">
              <a:ln w="11430"/>
              <a:solidFill>
                <a:schemeClr val="tx2">
                  <a:lumMod val="95000"/>
                  <a:lumOff val="5000"/>
                </a:schemeClr>
              </a:solidFill>
              <a:latin typeface="Arial" charset="0"/>
              <a:ea typeface="+mn-ea"/>
            </a:endParaRPr>
          </a:p>
          <a:p>
            <a:pPr algn="ctr"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(продолжение)</a:t>
            </a:r>
            <a:endParaRPr lang="ru-RU" sz="2200" dirty="0">
              <a:ln w="11430"/>
              <a:latin typeface="Arial" charset="0"/>
              <a:ea typeface="+mn-ea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17447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A70827F-D2F6-43FE-A62D-F121142C4DB9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2F184AD-7EFA-426C-8B1F-0FC2D417934B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71500" y="1190625"/>
            <a:ext cx="8072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>
                <a:solidFill>
                  <a:srgbClr val="0D0D0D"/>
                </a:solidFill>
              </a:rPr>
              <a:t>Программный модуль КИАС с настройками управленческой отчетности 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>
                <a:solidFill>
                  <a:srgbClr val="0D0D0D"/>
                </a:solidFill>
              </a:rPr>
              <a:t>КИАС устанавливается на предприятиях (локальные компоненты), а также в головном офисе (центральная компонента). </a:t>
            </a:r>
            <a:r>
              <a:rPr lang="en-US" sz="1600">
                <a:solidFill>
                  <a:srgbClr val="0D0D0D"/>
                </a:solidFill>
              </a:rPr>
              <a:t>  </a:t>
            </a:r>
            <a:endParaRPr lang="ru-RU" sz="1600">
              <a:solidFill>
                <a:srgbClr val="0D0D0D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>
                <a:solidFill>
                  <a:srgbClr val="0D0D0D"/>
                </a:solidFill>
              </a:rPr>
              <a:t>Установленная связь между локальной и центральной  компонентой.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>
                <a:solidFill>
                  <a:srgbClr val="0D0D0D"/>
                </a:solidFill>
              </a:rPr>
              <a:t>Инструкция по использованию КИАС включает:</a:t>
            </a:r>
          </a:p>
          <a:p>
            <a:pPr marL="800100" lvl="1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AutoNum type="alphaLcParenR"/>
            </a:pPr>
            <a:r>
              <a:rPr lang="ru-RU" sz="1600">
                <a:solidFill>
                  <a:srgbClr val="0D0D0D"/>
                </a:solidFill>
              </a:rPr>
              <a:t>таблицу соответствия между бухгалтерским и управленческим  учетом</a:t>
            </a:r>
          </a:p>
          <a:p>
            <a:pPr marL="800100" lvl="1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AutoNum type="alphaLcParenR"/>
            </a:pPr>
            <a:r>
              <a:rPr lang="ru-RU" sz="1600">
                <a:solidFill>
                  <a:srgbClr val="0D0D0D"/>
                </a:solidFill>
              </a:rPr>
              <a:t>таблица с формулами (через управленческие счета) для каждой позиции управленческой отчетности</a:t>
            </a:r>
          </a:p>
          <a:p>
            <a:pPr marL="800100" lvl="1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AutoNum type="alphaLcParenR"/>
            </a:pPr>
            <a:r>
              <a:rPr lang="ru-RU" sz="1600">
                <a:solidFill>
                  <a:srgbClr val="0D0D0D"/>
                </a:solidFill>
              </a:rPr>
              <a:t>инструкция по подготовке отчетов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1600">
              <a:solidFill>
                <a:srgbClr val="0D0D0D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>
                <a:solidFill>
                  <a:srgbClr val="0D0D0D"/>
                </a:solidFill>
              </a:rPr>
              <a:t>Модель предприятия в Excel для скользящего бизнес-планирования 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>
                <a:solidFill>
                  <a:srgbClr val="0D0D0D"/>
                </a:solidFill>
              </a:rPr>
              <a:t>Обучение работе с КИАС и моделью для бизнес-планирования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0034" y="257157"/>
            <a:ext cx="83582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4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Основные отчетные материалы и программное обеспечение по результатам установки КИАС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18440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7F5815D-5DD5-4F04-A5D5-11C30C116A42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38A55E-F38F-4646-A4EA-FC0AD1D1051C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57356" y="42842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4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Преимущества КИАС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14282" y="500042"/>
          <a:ext cx="871543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107E42-47E0-417C-9129-CA708B0F9F99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0483" name="Text Box 260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8BB275-5A31-4288-A36D-E2B90763647A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0484" name="Text Box 283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graphicFrame>
        <p:nvGraphicFramePr>
          <p:cNvPr id="19748" name="Group 292"/>
          <p:cNvGraphicFramePr>
            <a:graphicFrameLocks noGrp="1"/>
          </p:cNvGraphicFramePr>
          <p:nvPr/>
        </p:nvGraphicFramePr>
        <p:xfrm>
          <a:off x="574675" y="581025"/>
          <a:ext cx="7299325" cy="4757616"/>
        </p:xfrm>
        <a:graphic>
          <a:graphicData uri="http://schemas.openxmlformats.org/drawingml/2006/table">
            <a:tbl>
              <a:tblPr/>
              <a:tblGrid>
                <a:gridCol w="4421188"/>
                <a:gridCol w="236537"/>
                <a:gridCol w="244475"/>
                <a:gridCol w="246063"/>
                <a:gridCol w="246062"/>
                <a:gridCol w="244475"/>
                <a:gridCol w="244475"/>
                <a:gridCol w="246063"/>
                <a:gridCol w="247650"/>
                <a:gridCol w="220662"/>
                <a:gridCol w="251800"/>
                <a:gridCol w="205400"/>
                <a:gridCol w="244475"/>
              </a:tblGrid>
              <a:tr h="2492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Месяц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1.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Месяц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2.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Месяц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3.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" marR="36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Описание деятельности</a:t>
                      </a:r>
                    </a:p>
                  </a:txBody>
                  <a:tcPr marL="90000" marR="90000" marT="3600" marB="36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D6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Заключение контракта</a:t>
                      </a: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Организационная встреча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Предоставление клиентом бухгалтерских данных из системы бухгалтерского учета</a:t>
                      </a: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Изучение бухгалтерских счетов и оптимизация аналитики</a:t>
                      </a: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Разработка таблицы соответствия между бухгалтерскими и управленческими счетами</a:t>
                      </a: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Разработка управленческих отчетов</a:t>
                      </a: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Установка локальной компоненты КИАС на каждом предприятии и центральной компоненты  в головном офисе, организация связи</a:t>
                      </a: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Создание модели предприятия в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MSExcel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для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бизнес-планирования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72000" marR="90000" marT="72000" marB="72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0000" marR="90000" marT="3600" marB="3600" anchor="ctr" horzOverflow="overflow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644" name="Group 291"/>
          <p:cNvGrpSpPr>
            <a:grpSpLocks/>
          </p:cNvGrpSpPr>
          <p:nvPr/>
        </p:nvGrpSpPr>
        <p:grpSpPr bwMode="auto">
          <a:xfrm>
            <a:off x="5072063" y="1500188"/>
            <a:ext cx="2857500" cy="3662362"/>
            <a:chOff x="3195" y="945"/>
            <a:chExt cx="1800" cy="2307"/>
          </a:xfrm>
        </p:grpSpPr>
        <p:sp>
          <p:nvSpPr>
            <p:cNvPr id="292" name="Равнобедренный треугольник 291"/>
            <p:cNvSpPr/>
            <p:nvPr/>
          </p:nvSpPr>
          <p:spPr>
            <a:xfrm>
              <a:off x="3195" y="945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293" name="Равнобедренный треугольник 292"/>
            <p:cNvSpPr/>
            <p:nvPr/>
          </p:nvSpPr>
          <p:spPr>
            <a:xfrm>
              <a:off x="3195" y="1125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298" name="Скругленный прямоугольник 297"/>
            <p:cNvSpPr/>
            <p:nvPr/>
          </p:nvSpPr>
          <p:spPr>
            <a:xfrm>
              <a:off x="3600" y="1980"/>
              <a:ext cx="180" cy="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299" name="Равнобедренный треугольник 298"/>
            <p:cNvSpPr/>
            <p:nvPr/>
          </p:nvSpPr>
          <p:spPr>
            <a:xfrm>
              <a:off x="3735" y="1980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0" name="Равнобедренный треугольник 299"/>
            <p:cNvSpPr/>
            <p:nvPr/>
          </p:nvSpPr>
          <p:spPr>
            <a:xfrm>
              <a:off x="3555" y="1980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US" dirty="0"/>
                <a:t>\</a:t>
              </a:r>
              <a:endParaRPr lang="ru-RU" dirty="0"/>
            </a:p>
          </p:txBody>
        </p:sp>
        <p:sp>
          <p:nvSpPr>
            <p:cNvPr id="301" name="Скругленный прямоугольник 300"/>
            <p:cNvSpPr/>
            <p:nvPr/>
          </p:nvSpPr>
          <p:spPr>
            <a:xfrm>
              <a:off x="3375" y="1710"/>
              <a:ext cx="405" cy="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2" name="Равнобедренный треугольник 301"/>
            <p:cNvSpPr/>
            <p:nvPr/>
          </p:nvSpPr>
          <p:spPr>
            <a:xfrm>
              <a:off x="3735" y="1710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3" name="Равнобедренный треугольник 302"/>
            <p:cNvSpPr/>
            <p:nvPr/>
          </p:nvSpPr>
          <p:spPr>
            <a:xfrm>
              <a:off x="3330" y="1710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4" name="Скругленный прямоугольник 303"/>
            <p:cNvSpPr/>
            <p:nvPr/>
          </p:nvSpPr>
          <p:spPr>
            <a:xfrm>
              <a:off x="3782" y="2342"/>
              <a:ext cx="808" cy="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5" name="Равнобедренный треугольник 304"/>
            <p:cNvSpPr/>
            <p:nvPr/>
          </p:nvSpPr>
          <p:spPr>
            <a:xfrm>
              <a:off x="4545" y="2340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6" name="Равнобедренный треугольник 305"/>
            <p:cNvSpPr/>
            <p:nvPr/>
          </p:nvSpPr>
          <p:spPr>
            <a:xfrm>
              <a:off x="3741" y="2340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7" name="Скругленный прямоугольник 306"/>
            <p:cNvSpPr/>
            <p:nvPr/>
          </p:nvSpPr>
          <p:spPr>
            <a:xfrm>
              <a:off x="4140" y="3150"/>
              <a:ext cx="816" cy="1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8" name="Равнобедренный треугольник 307"/>
            <p:cNvSpPr/>
            <p:nvPr/>
          </p:nvSpPr>
          <p:spPr>
            <a:xfrm>
              <a:off x="4905" y="3162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09" name="Равнобедренный треугольник 308"/>
            <p:cNvSpPr/>
            <p:nvPr/>
          </p:nvSpPr>
          <p:spPr>
            <a:xfrm>
              <a:off x="4095" y="3162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13" name="Скругленный прямоугольник 312"/>
            <p:cNvSpPr/>
            <p:nvPr/>
          </p:nvSpPr>
          <p:spPr>
            <a:xfrm>
              <a:off x="4680" y="2745"/>
              <a:ext cx="270" cy="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14" name="Равнобедренный треугольник 41"/>
            <p:cNvSpPr/>
            <p:nvPr/>
          </p:nvSpPr>
          <p:spPr>
            <a:xfrm>
              <a:off x="4635" y="2745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315" name="Равнобедренный треугольник 40"/>
            <p:cNvSpPr/>
            <p:nvPr/>
          </p:nvSpPr>
          <p:spPr>
            <a:xfrm>
              <a:off x="4905" y="2745"/>
              <a:ext cx="90" cy="90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endParaRPr lang="ru-RU"/>
            </a:p>
          </p:txBody>
        </p:sp>
      </p:grpSp>
      <p:sp>
        <p:nvSpPr>
          <p:cNvPr id="316" name="Text Box 4"/>
          <p:cNvSpPr txBox="1">
            <a:spLocks noChangeArrowheads="1"/>
          </p:cNvSpPr>
          <p:nvPr/>
        </p:nvSpPr>
        <p:spPr bwMode="auto">
          <a:xfrm>
            <a:off x="1285852" y="-23"/>
            <a:ext cx="6807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4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График выполнения работ по установке КИАС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20647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  <p:sp>
        <p:nvSpPr>
          <p:cNvPr id="35" name="Равнобедренный треугольник 34"/>
          <p:cNvSpPr/>
          <p:nvPr/>
        </p:nvSpPr>
        <p:spPr bwMode="auto">
          <a:xfrm>
            <a:off x="5286375" y="2214563"/>
            <a:ext cx="142875" cy="142875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A82A15F-EFE5-47B1-8E59-DEBB9EF370AB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00063" y="2119313"/>
            <a:ext cx="3092450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u="sng">
                <a:solidFill>
                  <a:srgbClr val="000000"/>
                </a:solidFill>
              </a:rPr>
              <a:t>Управленческая отчетность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5750" y="2767013"/>
            <a:ext cx="4143375" cy="369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Финансовые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отчеты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основанные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формате</a:t>
            </a:r>
            <a:r>
              <a:rPr lang="en-US" dirty="0">
                <a:solidFill>
                  <a:srgbClr val="000000"/>
                </a:solidFill>
              </a:rPr>
              <a:t> МСФО</a:t>
            </a: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Управленческие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данные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 marL="739775" lvl="1" indent="-282575">
              <a:buClr>
                <a:srgbClr val="000000"/>
              </a:buClr>
              <a:buSzPct val="100000"/>
              <a:buFont typeface="Arial" pitchFamily="34" charset="0"/>
              <a:buChar char="−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о продажах</a:t>
            </a:r>
            <a:endParaRPr lang="en-US" dirty="0">
              <a:solidFill>
                <a:srgbClr val="000000"/>
              </a:solidFill>
            </a:endParaRPr>
          </a:p>
          <a:p>
            <a:pPr marL="739775" lvl="1" indent="-282575">
              <a:buClr>
                <a:srgbClr val="000000"/>
              </a:buClr>
              <a:buSzPct val="100000"/>
              <a:buFont typeface="Arial" pitchFamily="34" charset="0"/>
              <a:buChar char="−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о производстве </a:t>
            </a:r>
            <a:endParaRPr lang="en-US" dirty="0">
              <a:solidFill>
                <a:srgbClr val="000000"/>
              </a:solidFill>
            </a:endParaRPr>
          </a:p>
          <a:p>
            <a:pPr marL="739775" lvl="1" indent="-282575">
              <a:buClr>
                <a:srgbClr val="000000"/>
              </a:buClr>
              <a:buSzPct val="100000"/>
              <a:buFont typeface="Arial" pitchFamily="34" charset="0"/>
              <a:buChar char="−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ru-RU" dirty="0" err="1">
                <a:solidFill>
                  <a:srgbClr val="000000"/>
                </a:solidFill>
              </a:rPr>
              <a:t>капзатраты</a:t>
            </a:r>
            <a:endParaRPr lang="en-US" dirty="0">
              <a:solidFill>
                <a:srgbClr val="000000"/>
              </a:solidFill>
            </a:endParaRPr>
          </a:p>
          <a:p>
            <a:pPr marL="739775" lvl="1" indent="-282575">
              <a:buClr>
                <a:srgbClr val="000000"/>
              </a:buClr>
              <a:buSzPct val="100000"/>
              <a:buFont typeface="Arial" pitchFamily="34" charset="0"/>
              <a:buChar char="−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кредиты</a:t>
            </a:r>
            <a:endParaRPr lang="en-US" dirty="0">
              <a:solidFill>
                <a:srgbClr val="000000"/>
              </a:solidFill>
            </a:endParaRPr>
          </a:p>
          <a:p>
            <a:pPr marL="739775" lvl="1" indent="-282575">
              <a:buClr>
                <a:srgbClr val="000000"/>
              </a:buClr>
              <a:buSzPct val="100000"/>
              <a:buFont typeface="Arial" pitchFamily="34" charset="0"/>
              <a:buChar char="−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н</a:t>
            </a:r>
            <a:r>
              <a:rPr lang="en-US" dirty="0" err="1">
                <a:solidFill>
                  <a:srgbClr val="000000"/>
                </a:solidFill>
              </a:rPr>
              <a:t>алоги</a:t>
            </a:r>
            <a:endParaRPr lang="ru-RU" dirty="0">
              <a:solidFill>
                <a:srgbClr val="000000"/>
              </a:solidFill>
            </a:endParaRPr>
          </a:p>
          <a:p>
            <a:pPr marL="282575" indent="-282575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Отчетность базируется на бухгалтерских данных, что обеспечивает надежность и своевременность информации</a:t>
            </a:r>
            <a:endParaRPr lang="en-US" dirty="0">
              <a:solidFill>
                <a:srgbClr val="000000"/>
              </a:solidFill>
            </a:endParaRP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19700" y="2119313"/>
            <a:ext cx="259238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u="sng">
                <a:solidFill>
                  <a:srgbClr val="000000"/>
                </a:solidFill>
              </a:rPr>
              <a:t>Бизнес-планирование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14875" y="2767013"/>
            <a:ext cx="442912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9388" indent="-179388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ru-RU">
                <a:solidFill>
                  <a:srgbClr val="000000"/>
                </a:solidFill>
              </a:rPr>
              <a:t>Наличие модели предприятия для бизнес-планирования, использующей в качестве исходных данных фактическую информацию</a:t>
            </a:r>
          </a:p>
          <a:p>
            <a:pPr marL="179388" indent="-179388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US">
                <a:solidFill>
                  <a:srgbClr val="000000"/>
                </a:solidFill>
              </a:rPr>
              <a:t>Формат бизнес-планирования = формат отчетности </a:t>
            </a:r>
          </a:p>
          <a:p>
            <a:pPr marL="179388" indent="-179388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Используется технология скользящего бизнес - планирования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516688" y="618013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4570413" y="2857500"/>
            <a:ext cx="3175" cy="32226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1473" y="597740"/>
            <a:ext cx="7858180" cy="104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ea typeface="+mn-ea"/>
              </a:rPr>
              <a:t>Факторы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успеха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и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основа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для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принятия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endParaRPr lang="ru-RU" sz="2400" b="1" dirty="0">
              <a:solidFill>
                <a:srgbClr val="000000"/>
              </a:solidFill>
              <a:ea typeface="+mn-ea"/>
            </a:endParaRPr>
          </a:p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бизнес-решений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7177725-CF35-43E7-A9F0-BA4D77CE4B75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516688" y="62372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4063" y="1773238"/>
            <a:ext cx="2995612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u="sng">
                <a:solidFill>
                  <a:srgbClr val="000000"/>
                </a:solidFill>
              </a:rPr>
              <a:t>Бухгалтерский учет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39863" y="2636838"/>
            <a:ext cx="1330325" cy="204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1 С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Галактика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Парус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SAP</a:t>
            </a:r>
          </a:p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Другие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067175" y="2997200"/>
            <a:ext cx="865188" cy="1223963"/>
          </a:xfrm>
          <a:prstGeom prst="rect">
            <a:avLst/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КИАС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643188" y="2857500"/>
            <a:ext cx="1357312" cy="357188"/>
          </a:xfrm>
          <a:prstGeom prst="line">
            <a:avLst/>
          </a:prstGeom>
          <a:noFill/>
          <a:ln w="76320">
            <a:solidFill>
              <a:srgbClr val="2DA2B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714625" y="3214688"/>
            <a:ext cx="1285875" cy="214312"/>
          </a:xfrm>
          <a:prstGeom prst="line">
            <a:avLst/>
          </a:prstGeom>
          <a:noFill/>
          <a:ln w="76320">
            <a:solidFill>
              <a:srgbClr val="2DA2B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714625" y="3640138"/>
            <a:ext cx="1285875" cy="52387"/>
          </a:xfrm>
          <a:prstGeom prst="line">
            <a:avLst/>
          </a:prstGeom>
          <a:noFill/>
          <a:ln w="76320">
            <a:solidFill>
              <a:srgbClr val="2DA2B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643188" y="3854450"/>
            <a:ext cx="1357312" cy="217488"/>
          </a:xfrm>
          <a:prstGeom prst="line">
            <a:avLst/>
          </a:prstGeom>
          <a:noFill/>
          <a:ln w="76320">
            <a:solidFill>
              <a:srgbClr val="2DA2B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2627313" y="4068763"/>
            <a:ext cx="1373187" cy="371475"/>
          </a:xfrm>
          <a:prstGeom prst="line">
            <a:avLst/>
          </a:prstGeom>
          <a:noFill/>
          <a:ln w="76320">
            <a:solidFill>
              <a:srgbClr val="2DA2B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5002213" y="3570288"/>
            <a:ext cx="865187" cy="7937"/>
          </a:xfrm>
          <a:prstGeom prst="line">
            <a:avLst/>
          </a:prstGeom>
          <a:noFill/>
          <a:ln w="76320">
            <a:solidFill>
              <a:srgbClr val="2DA2B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940425" y="2184400"/>
            <a:ext cx="3240088" cy="329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u="sng">
                <a:solidFill>
                  <a:srgbClr val="000000"/>
                </a:solidFill>
              </a:rPr>
              <a:t>Финансовая отчетность в</a:t>
            </a:r>
            <a:r>
              <a:rPr lang="en-US" sz="1600" b="1" u="sng">
                <a:solidFill>
                  <a:srgbClr val="000000"/>
                </a:solidFill>
              </a:rPr>
              <a:t> формате МСФО</a:t>
            </a:r>
          </a:p>
          <a:p>
            <a:pPr marL="179388" lvl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Прибыл</a:t>
            </a:r>
            <a:r>
              <a:rPr lang="ru-RU" sz="1600">
                <a:solidFill>
                  <a:srgbClr val="000000"/>
                </a:solidFill>
              </a:rPr>
              <a:t>и</a:t>
            </a:r>
            <a:r>
              <a:rPr lang="en-US" sz="1600">
                <a:solidFill>
                  <a:srgbClr val="000000"/>
                </a:solidFill>
              </a:rPr>
              <a:t> и убытки</a:t>
            </a:r>
          </a:p>
          <a:p>
            <a:pPr marL="179388" lvl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Денежный поток</a:t>
            </a:r>
          </a:p>
          <a:p>
            <a:pPr marL="179388" lvl="1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Баланс</a:t>
            </a: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u="sng">
                <a:solidFill>
                  <a:srgbClr val="000000"/>
                </a:solidFill>
              </a:rPr>
              <a:t>Управленческие данные</a:t>
            </a: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С</a:t>
            </a:r>
            <a:r>
              <a:rPr lang="en-US" sz="1600">
                <a:solidFill>
                  <a:srgbClr val="000000"/>
                </a:solidFill>
              </a:rPr>
              <a:t>ебестоимост</a:t>
            </a:r>
            <a:r>
              <a:rPr lang="ru-RU" sz="1600">
                <a:solidFill>
                  <a:srgbClr val="000000"/>
                </a:solidFill>
              </a:rPr>
              <a:t>ь</a:t>
            </a:r>
            <a:endParaRPr lang="en-US" sz="1600">
              <a:solidFill>
                <a:srgbClr val="000000"/>
              </a:solidFill>
            </a:endParaRP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Цены реализации</a:t>
            </a: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Закупочные цены</a:t>
            </a: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Запасы</a:t>
            </a: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Объемы производства</a:t>
            </a:r>
            <a:endParaRPr lang="en-US" sz="1600">
              <a:solidFill>
                <a:srgbClr val="000000"/>
              </a:solidFill>
            </a:endParaRP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000000"/>
                </a:solidFill>
              </a:rPr>
              <a:t>Объемы реализации</a:t>
            </a:r>
            <a:endParaRPr lang="en-US" sz="1600">
              <a:solidFill>
                <a:srgbClr val="000000"/>
              </a:solidFill>
            </a:endParaRPr>
          </a:p>
          <a:p>
            <a:pPr marL="179388" lvl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>
                <a:solidFill>
                  <a:srgbClr val="000000"/>
                </a:solidFill>
              </a:rPr>
              <a:t>Другое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06475" y="5429250"/>
            <a:ext cx="8208963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</a:rPr>
              <a:t>КИАС основана на 1 С, но </a:t>
            </a:r>
            <a:r>
              <a:rPr lang="ru-RU" sz="2000">
                <a:solidFill>
                  <a:srgbClr val="000000"/>
                </a:solidFill>
              </a:rPr>
              <a:t>позволяет использовать</a:t>
            </a:r>
            <a:r>
              <a:rPr lang="en-US" sz="2000">
                <a:solidFill>
                  <a:srgbClr val="000000"/>
                </a:solidFill>
              </a:rPr>
              <a:t> други</a:t>
            </a:r>
            <a:r>
              <a:rPr lang="ru-RU" sz="2000">
                <a:solidFill>
                  <a:srgbClr val="000000"/>
                </a:solidFill>
              </a:rPr>
              <a:t>е</a:t>
            </a:r>
            <a:r>
              <a:rPr lang="en-US" sz="2000">
                <a:solidFill>
                  <a:srgbClr val="000000"/>
                </a:solidFill>
              </a:rPr>
              <a:t> бухгалтерски</a:t>
            </a:r>
            <a:r>
              <a:rPr lang="ru-RU" sz="2000">
                <a:solidFill>
                  <a:srgbClr val="000000"/>
                </a:solidFill>
              </a:rPr>
              <a:t>е</a:t>
            </a:r>
            <a:r>
              <a:rPr lang="en-US" sz="2000">
                <a:solidFill>
                  <a:srgbClr val="000000"/>
                </a:solidFill>
              </a:rPr>
              <a:t> систем</a:t>
            </a:r>
            <a:r>
              <a:rPr lang="ru-RU" sz="2000">
                <a:solidFill>
                  <a:srgbClr val="000000"/>
                </a:solidFill>
              </a:rPr>
              <a:t>ы</a:t>
            </a:r>
            <a:r>
              <a:rPr lang="en-US" sz="2000">
                <a:solidFill>
                  <a:srgbClr val="000000"/>
                </a:solidFill>
              </a:rPr>
              <a:t> для формирования отчетности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000625" y="1773238"/>
            <a:ext cx="2995613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u="sng">
                <a:solidFill>
                  <a:srgbClr val="000000"/>
                </a:solidFill>
              </a:rPr>
              <a:t>Управленческий учет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42844" y="142852"/>
            <a:ext cx="8786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a typeface="+mn-ea"/>
              </a:rPr>
              <a:t>КИАС (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корпоративная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информационно-аналитическая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система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) –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програмный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продук</a:t>
            </a:r>
            <a:r>
              <a:rPr lang="ru-RU" sz="2400" b="1" dirty="0">
                <a:solidFill>
                  <a:srgbClr val="000000"/>
                </a:solidFill>
                <a:ea typeface="+mn-ea"/>
              </a:rPr>
              <a:t>т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позволяющий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автоматичес</a:t>
            </a:r>
            <a:r>
              <a:rPr lang="ru-RU" sz="2400" b="1" dirty="0">
                <a:solidFill>
                  <a:srgbClr val="000000"/>
                </a:solidFill>
                <a:ea typeface="+mn-ea"/>
              </a:rPr>
              <a:t>к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и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формировать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отчетность путем </a:t>
            </a:r>
            <a:r>
              <a:rPr lang="ru-RU" sz="2400" b="1" dirty="0">
                <a:solidFill>
                  <a:srgbClr val="000000"/>
                </a:solidFill>
                <a:ea typeface="+mn-ea"/>
              </a:rPr>
              <a:t>трансформации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бухгалтерских</a:t>
            </a:r>
            <a:r>
              <a:rPr lang="en-US" sz="2400" b="1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a typeface="+mn-ea"/>
              </a:rPr>
              <a:t>данных</a:t>
            </a:r>
            <a:endParaRPr lang="en-US" sz="2400" b="1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58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7344E1-0EA5-4694-B680-BE0FE08FE677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11268" name="Text Box 51"/>
          <p:cNvSpPr txBox="1">
            <a:spLocks noChangeArrowheads="1"/>
          </p:cNvSpPr>
          <p:nvPr/>
        </p:nvSpPr>
        <p:spPr bwMode="auto">
          <a:xfrm>
            <a:off x="6357938" y="993775"/>
            <a:ext cx="2663825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ru-RU" sz="1600">
                <a:solidFill>
                  <a:srgbClr val="000000"/>
                </a:solidFill>
              </a:rPr>
              <a:t>Каждый блок диаграммы находит свое отражение </a:t>
            </a:r>
            <a:r>
              <a:rPr lang="en-US" sz="1600">
                <a:solidFill>
                  <a:srgbClr val="000000"/>
                </a:solidFill>
              </a:rPr>
              <a:t>в бухучете</a:t>
            </a: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ru-RU" sz="1600">
                <a:solidFill>
                  <a:srgbClr val="000000"/>
                </a:solidFill>
              </a:rPr>
              <a:t>КИАС строит таблицу</a:t>
            </a:r>
            <a:r>
              <a:rPr lang="en-US" sz="1600">
                <a:solidFill>
                  <a:srgbClr val="000000"/>
                </a:solidFill>
              </a:rPr>
              <a:t> соответстви</a:t>
            </a:r>
            <a:r>
              <a:rPr lang="ru-RU" sz="1600">
                <a:solidFill>
                  <a:srgbClr val="000000"/>
                </a:solidFill>
              </a:rPr>
              <a:t>я</a:t>
            </a:r>
            <a:r>
              <a:rPr lang="en-US" sz="1600">
                <a:solidFill>
                  <a:srgbClr val="000000"/>
                </a:solidFill>
              </a:rPr>
              <a:t> между бухгалтерскими и управленческими счетами</a:t>
            </a: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en-US" sz="1600">
                <a:solidFill>
                  <a:srgbClr val="000000"/>
                </a:solidFill>
              </a:rPr>
              <a:t>Управленческие отчеты  </a:t>
            </a:r>
            <a:r>
              <a:rPr lang="ru-RU" sz="1600">
                <a:solidFill>
                  <a:srgbClr val="000000"/>
                </a:solidFill>
              </a:rPr>
              <a:t>формируются через </a:t>
            </a:r>
            <a:r>
              <a:rPr lang="en-US" sz="1600">
                <a:solidFill>
                  <a:srgbClr val="000000"/>
                </a:solidFill>
              </a:rPr>
              <a:t>управленчески</a:t>
            </a:r>
            <a:r>
              <a:rPr lang="ru-RU" sz="1600">
                <a:solidFill>
                  <a:srgbClr val="000000"/>
                </a:solidFill>
              </a:rPr>
              <a:t>е</a:t>
            </a:r>
            <a:r>
              <a:rPr lang="en-US" sz="1600">
                <a:solidFill>
                  <a:srgbClr val="000000"/>
                </a:solidFill>
              </a:rPr>
              <a:t> счета</a:t>
            </a: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endParaRPr lang="en-US" sz="1600">
              <a:solidFill>
                <a:srgbClr val="000000"/>
              </a:solidFill>
            </a:endParaRP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r>
              <a:rPr lang="ru-RU" sz="1600">
                <a:solidFill>
                  <a:srgbClr val="000000"/>
                </a:solidFill>
              </a:rPr>
              <a:t>КИАС и</a:t>
            </a:r>
            <a:r>
              <a:rPr lang="en-US" sz="1600">
                <a:solidFill>
                  <a:srgbClr val="000000"/>
                </a:solidFill>
              </a:rPr>
              <a:t>спользует</a:t>
            </a:r>
            <a:r>
              <a:rPr lang="ru-RU" sz="1600">
                <a:solidFill>
                  <a:srgbClr val="000000"/>
                </a:solidFill>
              </a:rPr>
              <a:t> принцип </a:t>
            </a:r>
            <a:r>
              <a:rPr lang="en-US" sz="1600">
                <a:solidFill>
                  <a:srgbClr val="000000"/>
                </a:solidFill>
              </a:rPr>
              <a:t>двойно</a:t>
            </a:r>
            <a:r>
              <a:rPr lang="ru-RU" sz="1600">
                <a:solidFill>
                  <a:srgbClr val="000000"/>
                </a:solidFill>
              </a:rPr>
              <a:t>й записи (аналогично бухучету)</a:t>
            </a:r>
            <a:endParaRPr lang="en-US" sz="1600">
              <a:solidFill>
                <a:srgbClr val="000000"/>
              </a:solidFill>
            </a:endParaRPr>
          </a:p>
          <a:p>
            <a:pPr marL="179388" indent="-179388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179388" algn="l"/>
                <a:tab pos="627063" algn="l"/>
                <a:tab pos="1076325" algn="l"/>
                <a:tab pos="1525588" algn="l"/>
                <a:tab pos="1974850" algn="l"/>
                <a:tab pos="2424113" algn="l"/>
                <a:tab pos="2873375" algn="l"/>
                <a:tab pos="3322638" algn="l"/>
                <a:tab pos="3771900" algn="l"/>
                <a:tab pos="4221163" algn="l"/>
                <a:tab pos="4670425" algn="l"/>
                <a:tab pos="5119688" algn="l"/>
                <a:tab pos="5568950" algn="l"/>
                <a:tab pos="6018213" algn="l"/>
                <a:tab pos="6467475" algn="l"/>
                <a:tab pos="6916738" algn="l"/>
                <a:tab pos="7366000" algn="l"/>
                <a:tab pos="7815263" algn="l"/>
                <a:tab pos="8264525" algn="l"/>
                <a:tab pos="8713788" algn="l"/>
                <a:tab pos="916305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Text Box 52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grpSp>
        <p:nvGrpSpPr>
          <p:cNvPr id="11270" name="Group 57"/>
          <p:cNvGrpSpPr>
            <a:grpSpLocks/>
          </p:cNvGrpSpPr>
          <p:nvPr/>
        </p:nvGrpSpPr>
        <p:grpSpPr bwMode="auto">
          <a:xfrm>
            <a:off x="500063" y="1071563"/>
            <a:ext cx="5729287" cy="4964112"/>
            <a:chOff x="315" y="675"/>
            <a:chExt cx="3609" cy="3127"/>
          </a:xfrm>
        </p:grpSpPr>
        <p:sp>
          <p:nvSpPr>
            <p:cNvPr id="11273" name="AutoShape 5"/>
            <p:cNvSpPr>
              <a:spLocks noChangeArrowheads="1"/>
            </p:cNvSpPr>
            <p:nvPr/>
          </p:nvSpPr>
          <p:spPr bwMode="auto">
            <a:xfrm>
              <a:off x="3306" y="1386"/>
              <a:ext cx="618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60</a:t>
              </a:r>
              <a:r>
                <a:rPr lang="ru-RU" sz="900">
                  <a:solidFill>
                    <a:schemeClr val="tx1"/>
                  </a:solidFill>
                </a:rPr>
                <a:t> </a:t>
              </a:r>
              <a:r>
                <a:rPr lang="ru-RU" sz="900" b="1">
                  <a:solidFill>
                    <a:schemeClr val="tx1"/>
                  </a:solidFill>
                </a:rPr>
                <a:t>Поставщики</a:t>
              </a:r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11274" name="AutoShape 6"/>
            <p:cNvSpPr>
              <a:spLocks noChangeArrowheads="1"/>
            </p:cNvSpPr>
            <p:nvPr/>
          </p:nvSpPr>
          <p:spPr bwMode="auto">
            <a:xfrm>
              <a:off x="2446" y="3274"/>
              <a:ext cx="659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20</a:t>
              </a:r>
              <a:r>
                <a:rPr lang="ru-RU" sz="900">
                  <a:solidFill>
                    <a:schemeClr val="tx1"/>
                  </a:solidFill>
                </a:rPr>
                <a:t> </a:t>
              </a:r>
              <a:r>
                <a:rPr lang="ru-RU" sz="900" b="1">
                  <a:solidFill>
                    <a:schemeClr val="tx1"/>
                  </a:solidFill>
                </a:rPr>
                <a:t>Производство</a:t>
              </a:r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11275" name="AutoShape 7"/>
            <p:cNvSpPr>
              <a:spLocks noChangeArrowheads="1"/>
            </p:cNvSpPr>
            <p:nvPr/>
          </p:nvSpPr>
          <p:spPr bwMode="auto">
            <a:xfrm>
              <a:off x="315" y="2454"/>
              <a:ext cx="618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90</a:t>
              </a:r>
              <a:r>
                <a:rPr lang="ru-RU" sz="900">
                  <a:solidFill>
                    <a:schemeClr val="tx1"/>
                  </a:solidFill>
                </a:rPr>
                <a:t> </a:t>
              </a:r>
              <a:r>
                <a:rPr lang="ru-RU" sz="900" b="1">
                  <a:solidFill>
                    <a:schemeClr val="tx1"/>
                  </a:solidFill>
                </a:rPr>
                <a:t>Реализация</a:t>
              </a:r>
              <a:endParaRPr lang="ru-RU" sz="900">
                <a:solidFill>
                  <a:schemeClr val="tx1"/>
                </a:solidFill>
              </a:endParaRPr>
            </a:p>
          </p:txBody>
        </p:sp>
        <p:cxnSp>
          <p:nvCxnSpPr>
            <p:cNvPr id="11276" name="AutoShape 8"/>
            <p:cNvCxnSpPr>
              <a:cxnSpLocks noChangeShapeType="1"/>
              <a:stCxn id="11317" idx="2"/>
              <a:endCxn id="11274" idx="3"/>
            </p:cNvCxnSpPr>
            <p:nvPr/>
          </p:nvCxnSpPr>
          <p:spPr bwMode="auto">
            <a:xfrm rot="5400000">
              <a:off x="3021" y="2824"/>
              <a:ext cx="677" cy="51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cxnSp>
          <p:nvCxnSpPr>
            <p:cNvPr id="11277" name="AutoShape 9"/>
            <p:cNvCxnSpPr>
              <a:cxnSpLocks noChangeShapeType="1"/>
              <a:stCxn id="11274" idx="1"/>
              <a:endCxn id="11318" idx="3"/>
            </p:cNvCxnSpPr>
            <p:nvPr/>
          </p:nvCxnSpPr>
          <p:spPr bwMode="auto">
            <a:xfrm rot="10800000">
              <a:off x="1724" y="3417"/>
              <a:ext cx="722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cxnSp>
          <p:nvCxnSpPr>
            <p:cNvPr id="11278" name="AutoShape 10"/>
            <p:cNvCxnSpPr>
              <a:cxnSpLocks noChangeShapeType="1"/>
            </p:cNvCxnSpPr>
            <p:nvPr/>
          </p:nvCxnSpPr>
          <p:spPr bwMode="auto">
            <a:xfrm flipH="1" flipV="1">
              <a:off x="625" y="2740"/>
              <a:ext cx="476" cy="6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cxnSp>
          <p:nvCxnSpPr>
            <p:cNvPr id="11279" name="AutoShape 11"/>
            <p:cNvCxnSpPr>
              <a:cxnSpLocks noChangeShapeType="1"/>
              <a:stCxn id="11275" idx="0"/>
              <a:endCxn id="11315" idx="2"/>
            </p:cNvCxnSpPr>
            <p:nvPr/>
          </p:nvCxnSpPr>
          <p:spPr bwMode="auto">
            <a:xfrm flipV="1">
              <a:off x="624" y="1678"/>
              <a:ext cx="0" cy="77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cxnSp>
          <p:nvCxnSpPr>
            <p:cNvPr id="11280" name="AutoShape 12"/>
            <p:cNvCxnSpPr>
              <a:cxnSpLocks noChangeShapeType="1"/>
              <a:stCxn id="11315" idx="0"/>
              <a:endCxn id="11316" idx="1"/>
            </p:cNvCxnSpPr>
            <p:nvPr/>
          </p:nvCxnSpPr>
          <p:spPr bwMode="auto">
            <a:xfrm flipV="1">
              <a:off x="624" y="818"/>
              <a:ext cx="1163" cy="56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cxnSp>
          <p:nvCxnSpPr>
            <p:cNvPr id="11281" name="AutoShape 13"/>
            <p:cNvCxnSpPr>
              <a:cxnSpLocks noChangeShapeType="1"/>
              <a:stCxn id="11316" idx="3"/>
              <a:endCxn id="11273" idx="0"/>
            </p:cNvCxnSpPr>
            <p:nvPr/>
          </p:nvCxnSpPr>
          <p:spPr bwMode="auto">
            <a:xfrm>
              <a:off x="2418" y="818"/>
              <a:ext cx="1197" cy="56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cxnSp>
          <p:nvCxnSpPr>
            <p:cNvPr id="11282" name="AutoShape 14"/>
            <p:cNvCxnSpPr>
              <a:cxnSpLocks noChangeShapeType="1"/>
              <a:stCxn id="11273" idx="2"/>
              <a:endCxn id="11317" idx="0"/>
            </p:cNvCxnSpPr>
            <p:nvPr/>
          </p:nvCxnSpPr>
          <p:spPr bwMode="auto">
            <a:xfrm>
              <a:off x="3615" y="1678"/>
              <a:ext cx="0" cy="771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med" len="lg"/>
            </a:ln>
          </p:spPr>
        </p:cxnSp>
        <p:sp>
          <p:nvSpPr>
            <p:cNvPr id="11283" name="Rectangle 15"/>
            <p:cNvSpPr>
              <a:spLocks noChangeArrowheads="1"/>
            </p:cNvSpPr>
            <p:nvPr/>
          </p:nvSpPr>
          <p:spPr bwMode="auto">
            <a:xfrm>
              <a:off x="1312" y="1422"/>
              <a:ext cx="378" cy="285"/>
            </a:xfrm>
            <a:prstGeom prst="rect">
              <a:avLst/>
            </a:prstGeom>
            <a:solidFill>
              <a:srgbClr val="CCFFCC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>
                  <a:solidFill>
                    <a:schemeClr val="tx1"/>
                  </a:solidFill>
                </a:rPr>
                <a:t>67 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>
                  <a:solidFill>
                    <a:schemeClr val="tx1"/>
                  </a:solidFill>
                </a:rPr>
                <a:t>Кредиты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>
                  <a:solidFill>
                    <a:schemeClr val="tx1"/>
                  </a:solidFill>
                </a:rPr>
                <a:t> и займы</a:t>
              </a:r>
            </a:p>
          </p:txBody>
        </p:sp>
        <p:sp>
          <p:nvSpPr>
            <p:cNvPr id="11284" name="Rectangle 16"/>
            <p:cNvSpPr>
              <a:spLocks noChangeArrowheads="1"/>
            </p:cNvSpPr>
            <p:nvPr/>
          </p:nvSpPr>
          <p:spPr bwMode="auto">
            <a:xfrm>
              <a:off x="1965" y="1886"/>
              <a:ext cx="378" cy="285"/>
            </a:xfrm>
            <a:prstGeom prst="rect">
              <a:avLst/>
            </a:prstGeom>
            <a:solidFill>
              <a:srgbClr val="CCFFCC">
                <a:alpha val="9882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>
                  <a:solidFill>
                    <a:schemeClr val="tx1"/>
                  </a:solidFill>
                </a:rPr>
                <a:t>68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>
                  <a:solidFill>
                    <a:schemeClr val="tx1"/>
                  </a:solidFill>
                </a:rPr>
                <a:t>Налоги</a:t>
              </a:r>
            </a:p>
          </p:txBody>
        </p:sp>
        <p:sp>
          <p:nvSpPr>
            <p:cNvPr id="11285" name="Rectangle 17"/>
            <p:cNvSpPr>
              <a:spLocks noChangeArrowheads="1"/>
            </p:cNvSpPr>
            <p:nvPr/>
          </p:nvSpPr>
          <p:spPr bwMode="auto">
            <a:xfrm>
              <a:off x="2550" y="2456"/>
              <a:ext cx="378" cy="285"/>
            </a:xfrm>
            <a:prstGeom prst="rect">
              <a:avLst/>
            </a:prstGeom>
            <a:solidFill>
              <a:srgbClr val="CCFFCC">
                <a:alpha val="98822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>
                  <a:solidFill>
                    <a:schemeClr val="tx1"/>
                  </a:solidFill>
                </a:rPr>
                <a:t>01 ОС</a:t>
              </a:r>
            </a:p>
          </p:txBody>
        </p:sp>
        <p:sp>
          <p:nvSpPr>
            <p:cNvPr id="11286" name="Line 18"/>
            <p:cNvSpPr>
              <a:spLocks noChangeShapeType="1"/>
            </p:cNvSpPr>
            <p:nvPr/>
          </p:nvSpPr>
          <p:spPr bwMode="auto">
            <a:xfrm flipH="1">
              <a:off x="2343" y="1530"/>
              <a:ext cx="963" cy="3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19"/>
            <p:cNvSpPr>
              <a:spLocks noChangeShapeType="1"/>
            </p:cNvSpPr>
            <p:nvPr/>
          </p:nvSpPr>
          <p:spPr bwMode="auto">
            <a:xfrm flipH="1">
              <a:off x="934" y="2099"/>
              <a:ext cx="1031" cy="42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20"/>
            <p:cNvSpPr>
              <a:spLocks noChangeShapeType="1"/>
            </p:cNvSpPr>
            <p:nvPr/>
          </p:nvSpPr>
          <p:spPr bwMode="auto">
            <a:xfrm flipH="1">
              <a:off x="2171" y="960"/>
              <a:ext cx="0" cy="9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Line 21"/>
            <p:cNvSpPr>
              <a:spLocks noChangeShapeType="1"/>
            </p:cNvSpPr>
            <p:nvPr/>
          </p:nvSpPr>
          <p:spPr bwMode="auto">
            <a:xfrm flipH="1">
              <a:off x="2790" y="1672"/>
              <a:ext cx="516" cy="78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22"/>
            <p:cNvSpPr>
              <a:spLocks noChangeShapeType="1"/>
            </p:cNvSpPr>
            <p:nvPr/>
          </p:nvSpPr>
          <p:spPr bwMode="auto">
            <a:xfrm>
              <a:off x="2756" y="2741"/>
              <a:ext cx="0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Line 23"/>
            <p:cNvSpPr>
              <a:spLocks noChangeShapeType="1"/>
            </p:cNvSpPr>
            <p:nvPr/>
          </p:nvSpPr>
          <p:spPr bwMode="auto">
            <a:xfrm flipH="1">
              <a:off x="934" y="2598"/>
              <a:ext cx="161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Line 24"/>
            <p:cNvSpPr>
              <a:spLocks noChangeShapeType="1"/>
            </p:cNvSpPr>
            <p:nvPr/>
          </p:nvSpPr>
          <p:spPr bwMode="auto">
            <a:xfrm flipH="1">
              <a:off x="796" y="1707"/>
              <a:ext cx="619" cy="74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25"/>
            <p:cNvSpPr>
              <a:spLocks noChangeShapeType="1"/>
            </p:cNvSpPr>
            <p:nvPr/>
          </p:nvSpPr>
          <p:spPr bwMode="auto">
            <a:xfrm flipV="1">
              <a:off x="1621" y="960"/>
              <a:ext cx="378" cy="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26"/>
            <p:cNvSpPr>
              <a:spLocks noChangeShapeType="1"/>
            </p:cNvSpPr>
            <p:nvPr/>
          </p:nvSpPr>
          <p:spPr bwMode="auto">
            <a:xfrm flipV="1">
              <a:off x="1690" y="960"/>
              <a:ext cx="378" cy="4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stealth" w="med" len="med"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Line 27"/>
            <p:cNvSpPr>
              <a:spLocks noChangeShapeType="1"/>
            </p:cNvSpPr>
            <p:nvPr/>
          </p:nvSpPr>
          <p:spPr bwMode="auto">
            <a:xfrm flipH="1" flipV="1">
              <a:off x="934" y="2669"/>
              <a:ext cx="1512" cy="64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28"/>
            <p:cNvSpPr>
              <a:spLocks noChangeShapeType="1"/>
            </p:cNvSpPr>
            <p:nvPr/>
          </p:nvSpPr>
          <p:spPr bwMode="auto">
            <a:xfrm flipH="1">
              <a:off x="2997" y="1672"/>
              <a:ext cx="412" cy="160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Text Box 29"/>
            <p:cNvSpPr txBox="1">
              <a:spLocks noChangeArrowheads="1"/>
            </p:cNvSpPr>
            <p:nvPr/>
          </p:nvSpPr>
          <p:spPr bwMode="auto">
            <a:xfrm rot="-2940704">
              <a:off x="1508" y="1052"/>
              <a:ext cx="53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Кредиты</a:t>
              </a:r>
            </a:p>
          </p:txBody>
        </p:sp>
        <p:sp>
          <p:nvSpPr>
            <p:cNvPr id="11298" name="Text Box 30"/>
            <p:cNvSpPr txBox="1">
              <a:spLocks noChangeArrowheads="1"/>
            </p:cNvSpPr>
            <p:nvPr/>
          </p:nvSpPr>
          <p:spPr bwMode="auto">
            <a:xfrm rot="-3086597">
              <a:off x="1672" y="1042"/>
              <a:ext cx="75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Погашение кредитов</a:t>
              </a:r>
            </a:p>
          </p:txBody>
        </p:sp>
        <p:sp>
          <p:nvSpPr>
            <p:cNvPr id="11299" name="Text Box 31"/>
            <p:cNvSpPr txBox="1">
              <a:spLocks noChangeArrowheads="1"/>
            </p:cNvSpPr>
            <p:nvPr/>
          </p:nvSpPr>
          <p:spPr bwMode="auto">
            <a:xfrm rot="-2952964">
              <a:off x="808" y="1975"/>
              <a:ext cx="53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Проценты</a:t>
              </a:r>
            </a:p>
          </p:txBody>
        </p:sp>
        <p:sp>
          <p:nvSpPr>
            <p:cNvPr id="11300" name="Text Box 32"/>
            <p:cNvSpPr txBox="1">
              <a:spLocks noChangeArrowheads="1"/>
            </p:cNvSpPr>
            <p:nvPr/>
          </p:nvSpPr>
          <p:spPr bwMode="auto">
            <a:xfrm rot="-1415642">
              <a:off x="1004" y="2208"/>
              <a:ext cx="92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Начисление налогов</a:t>
              </a:r>
            </a:p>
          </p:txBody>
        </p:sp>
        <p:sp>
          <p:nvSpPr>
            <p:cNvPr id="11301" name="Text Box 33"/>
            <p:cNvSpPr txBox="1">
              <a:spLocks noChangeArrowheads="1"/>
            </p:cNvSpPr>
            <p:nvPr/>
          </p:nvSpPr>
          <p:spPr bwMode="auto">
            <a:xfrm rot="-5400000">
              <a:off x="2021" y="1265"/>
              <a:ext cx="47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Уплата налогов</a:t>
              </a:r>
            </a:p>
          </p:txBody>
        </p:sp>
        <p:sp>
          <p:nvSpPr>
            <p:cNvPr id="11302" name="Text Box 34"/>
            <p:cNvSpPr txBox="1">
              <a:spLocks noChangeArrowheads="1"/>
            </p:cNvSpPr>
            <p:nvPr/>
          </p:nvSpPr>
          <p:spPr bwMode="auto">
            <a:xfrm rot="-1266642">
              <a:off x="2552" y="1561"/>
              <a:ext cx="72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НДС к зачету</a:t>
              </a:r>
            </a:p>
          </p:txBody>
        </p:sp>
        <p:sp>
          <p:nvSpPr>
            <p:cNvPr id="11303" name="Text Box 35"/>
            <p:cNvSpPr txBox="1">
              <a:spLocks noChangeArrowheads="1"/>
            </p:cNvSpPr>
            <p:nvPr/>
          </p:nvSpPr>
          <p:spPr bwMode="auto">
            <a:xfrm rot="-3303702">
              <a:off x="2706" y="1835"/>
              <a:ext cx="7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Инвестиции</a:t>
              </a:r>
            </a:p>
          </p:txBody>
        </p:sp>
        <p:sp>
          <p:nvSpPr>
            <p:cNvPr id="11304" name="Text Box 36"/>
            <p:cNvSpPr txBox="1">
              <a:spLocks noChangeArrowheads="1"/>
            </p:cNvSpPr>
            <p:nvPr/>
          </p:nvSpPr>
          <p:spPr bwMode="auto">
            <a:xfrm rot="-5400000">
              <a:off x="2413" y="2812"/>
              <a:ext cx="8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Амортизация</a:t>
              </a:r>
            </a:p>
          </p:txBody>
        </p:sp>
        <p:sp>
          <p:nvSpPr>
            <p:cNvPr id="11305" name="Text Box 37"/>
            <p:cNvSpPr txBox="1">
              <a:spLocks noChangeArrowheads="1"/>
            </p:cNvSpPr>
            <p:nvPr/>
          </p:nvSpPr>
          <p:spPr bwMode="auto">
            <a:xfrm>
              <a:off x="1277" y="2420"/>
              <a:ext cx="10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Себестоимость реализованных ОС</a:t>
              </a:r>
            </a:p>
          </p:txBody>
        </p:sp>
        <p:sp>
          <p:nvSpPr>
            <p:cNvPr id="11306" name="Text Box 38"/>
            <p:cNvSpPr txBox="1">
              <a:spLocks noChangeArrowheads="1"/>
            </p:cNvSpPr>
            <p:nvPr/>
          </p:nvSpPr>
          <p:spPr bwMode="auto">
            <a:xfrm rot="1283532">
              <a:off x="1449" y="2902"/>
              <a:ext cx="99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Себестоимость реализованных услуг</a:t>
              </a:r>
            </a:p>
          </p:txBody>
        </p:sp>
        <p:sp>
          <p:nvSpPr>
            <p:cNvPr id="11307" name="Text Box 39"/>
            <p:cNvSpPr txBox="1">
              <a:spLocks noChangeArrowheads="1"/>
            </p:cNvSpPr>
            <p:nvPr/>
          </p:nvSpPr>
          <p:spPr bwMode="auto">
            <a:xfrm>
              <a:off x="1701" y="3430"/>
              <a:ext cx="81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Выход готовой продукции</a:t>
              </a:r>
            </a:p>
          </p:txBody>
        </p:sp>
        <p:sp>
          <p:nvSpPr>
            <p:cNvPr id="11308" name="Text Box 40"/>
            <p:cNvSpPr txBox="1">
              <a:spLocks noChangeArrowheads="1"/>
            </p:cNvSpPr>
            <p:nvPr/>
          </p:nvSpPr>
          <p:spPr bwMode="auto">
            <a:xfrm rot="3227173">
              <a:off x="184" y="3087"/>
              <a:ext cx="123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Себестоимость реализованной продукции</a:t>
              </a:r>
            </a:p>
          </p:txBody>
        </p:sp>
        <p:sp>
          <p:nvSpPr>
            <p:cNvPr id="11309" name="Text Box 41"/>
            <p:cNvSpPr txBox="1">
              <a:spLocks noChangeArrowheads="1"/>
            </p:cNvSpPr>
            <p:nvPr/>
          </p:nvSpPr>
          <p:spPr bwMode="auto">
            <a:xfrm rot="-1492340">
              <a:off x="612" y="958"/>
              <a:ext cx="121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Оплата продукции и услуг</a:t>
              </a:r>
            </a:p>
          </p:txBody>
        </p:sp>
        <p:sp>
          <p:nvSpPr>
            <p:cNvPr id="11310" name="Text Box 42"/>
            <p:cNvSpPr txBox="1">
              <a:spLocks noChangeArrowheads="1"/>
            </p:cNvSpPr>
            <p:nvPr/>
          </p:nvSpPr>
          <p:spPr bwMode="auto">
            <a:xfrm rot="-5400000">
              <a:off x="21" y="1943"/>
              <a:ext cx="87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Реализация продукции и услуг</a:t>
              </a:r>
            </a:p>
          </p:txBody>
        </p:sp>
        <p:sp>
          <p:nvSpPr>
            <p:cNvPr id="11311" name="Text Box 43"/>
            <p:cNvSpPr txBox="1">
              <a:spLocks noChangeArrowheads="1"/>
            </p:cNvSpPr>
            <p:nvPr/>
          </p:nvSpPr>
          <p:spPr bwMode="auto">
            <a:xfrm rot="1507213">
              <a:off x="2580" y="943"/>
              <a:ext cx="90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Оплата поставок</a:t>
              </a:r>
            </a:p>
          </p:txBody>
        </p:sp>
        <p:sp>
          <p:nvSpPr>
            <p:cNvPr id="11312" name="Text Box 44"/>
            <p:cNvSpPr txBox="1">
              <a:spLocks noChangeArrowheads="1"/>
            </p:cNvSpPr>
            <p:nvPr/>
          </p:nvSpPr>
          <p:spPr bwMode="auto">
            <a:xfrm rot="-5400000">
              <a:off x="3481" y="1917"/>
              <a:ext cx="61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Отгрузка материалов</a:t>
              </a:r>
            </a:p>
          </p:txBody>
        </p:sp>
        <p:sp>
          <p:nvSpPr>
            <p:cNvPr id="11313" name="Text Box 45"/>
            <p:cNvSpPr txBox="1">
              <a:spLocks noChangeArrowheads="1"/>
            </p:cNvSpPr>
            <p:nvPr/>
          </p:nvSpPr>
          <p:spPr bwMode="auto">
            <a:xfrm rot="-3238066">
              <a:off x="2978" y="3016"/>
              <a:ext cx="997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 i="1">
                  <a:solidFill>
                    <a:schemeClr val="tx1"/>
                  </a:solidFill>
                  <a:latin typeface="Verdana" pitchFamily="34" charset="0"/>
                </a:rPr>
                <a:t>Списание материалов в производство</a:t>
              </a:r>
            </a:p>
          </p:txBody>
        </p:sp>
        <p:sp>
          <p:nvSpPr>
            <p:cNvPr id="11314" name="Text Box 46"/>
            <p:cNvSpPr txBox="1">
              <a:spLocks noChangeArrowheads="1"/>
            </p:cNvSpPr>
            <p:nvPr/>
          </p:nvSpPr>
          <p:spPr bwMode="auto">
            <a:xfrm rot="-4509858">
              <a:off x="2610" y="2296"/>
              <a:ext cx="1109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i="1">
                  <a:solidFill>
                    <a:schemeClr val="tx1"/>
                  </a:solidFill>
                  <a:latin typeface="Verdana" pitchFamily="34" charset="0"/>
                </a:rPr>
                <a:t>Энергетика и Услуги</a:t>
              </a:r>
            </a:p>
          </p:txBody>
        </p:sp>
        <p:sp>
          <p:nvSpPr>
            <p:cNvPr id="11315" name="AutoShape 47"/>
            <p:cNvSpPr>
              <a:spLocks noChangeArrowheads="1"/>
            </p:cNvSpPr>
            <p:nvPr/>
          </p:nvSpPr>
          <p:spPr bwMode="auto">
            <a:xfrm>
              <a:off x="315" y="1386"/>
              <a:ext cx="618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62 </a:t>
              </a:r>
              <a:r>
                <a:rPr lang="ru-RU" sz="900">
                  <a:solidFill>
                    <a:schemeClr val="tx1"/>
                  </a:solidFill>
                </a:rPr>
                <a:t> </a:t>
              </a:r>
              <a:r>
                <a:rPr lang="ru-RU" sz="900" b="1">
                  <a:solidFill>
                    <a:schemeClr val="tx1"/>
                  </a:solidFill>
                </a:rPr>
                <a:t>Покупатели</a:t>
              </a:r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11316" name="AutoShape 48"/>
            <p:cNvSpPr>
              <a:spLocks noChangeArrowheads="1"/>
            </p:cNvSpPr>
            <p:nvPr/>
          </p:nvSpPr>
          <p:spPr bwMode="auto">
            <a:xfrm>
              <a:off x="1793" y="675"/>
              <a:ext cx="619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51</a:t>
              </a:r>
              <a:r>
                <a:rPr lang="ru-RU" sz="900">
                  <a:solidFill>
                    <a:schemeClr val="tx1"/>
                  </a:solidFill>
                </a:rPr>
                <a:t> </a:t>
              </a:r>
              <a:r>
                <a:rPr lang="ru-RU" sz="900" b="1">
                  <a:solidFill>
                    <a:schemeClr val="tx1"/>
                  </a:solidFill>
                </a:rPr>
                <a:t>Деньги</a:t>
              </a:r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11317" name="AutoShape 49"/>
            <p:cNvSpPr>
              <a:spLocks noChangeArrowheads="1"/>
            </p:cNvSpPr>
            <p:nvPr/>
          </p:nvSpPr>
          <p:spPr bwMode="auto">
            <a:xfrm>
              <a:off x="3306" y="2455"/>
              <a:ext cx="618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10 Материалы</a:t>
              </a:r>
              <a:endParaRPr lang="ru-RU" sz="900">
                <a:solidFill>
                  <a:schemeClr val="tx1"/>
                </a:solidFill>
              </a:endParaRPr>
            </a:p>
          </p:txBody>
        </p:sp>
        <p:sp>
          <p:nvSpPr>
            <p:cNvPr id="11318" name="AutoShape 50"/>
            <p:cNvSpPr>
              <a:spLocks noChangeArrowheads="1"/>
            </p:cNvSpPr>
            <p:nvPr/>
          </p:nvSpPr>
          <p:spPr bwMode="auto">
            <a:xfrm>
              <a:off x="1106" y="3274"/>
              <a:ext cx="618" cy="285"/>
            </a:xfrm>
            <a:prstGeom prst="flowChartAlternateProcess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0350" tIns="30175" rIns="60350" bIns="30175" anchor="ctr"/>
            <a:lstStyle/>
            <a:p>
              <a:pPr algn="ctr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ru-RU" sz="900" b="1">
                  <a:solidFill>
                    <a:schemeClr val="tx1"/>
                  </a:solidFill>
                </a:rPr>
                <a:t>43</a:t>
              </a:r>
              <a:r>
                <a:rPr lang="ru-RU" sz="900">
                  <a:solidFill>
                    <a:schemeClr val="tx1"/>
                  </a:solidFill>
                </a:rPr>
                <a:t> </a:t>
              </a:r>
              <a:r>
                <a:rPr lang="ru-RU" sz="900" b="1">
                  <a:solidFill>
                    <a:schemeClr val="tx1"/>
                  </a:solidFill>
                </a:rPr>
                <a:t>Готовая продукция</a:t>
              </a:r>
            </a:p>
          </p:txBody>
        </p: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42844" y="262575"/>
            <a:ext cx="878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err="1">
                <a:solidFill>
                  <a:srgbClr val="000000"/>
                </a:solidFill>
                <a:ea typeface="+mn-ea"/>
              </a:rPr>
              <a:t>Подход</a:t>
            </a:r>
            <a:r>
              <a:rPr lang="en-US" sz="2800" dirty="0">
                <a:solidFill>
                  <a:srgbClr val="000000"/>
                </a:solidFill>
                <a:ea typeface="+mn-ea"/>
              </a:rPr>
              <a:t> КИАС. </a:t>
            </a:r>
            <a:r>
              <a:rPr lang="en-US" sz="2800" dirty="0" err="1">
                <a:solidFill>
                  <a:srgbClr val="000000"/>
                </a:solidFill>
                <a:ea typeface="+mn-ea"/>
              </a:rPr>
              <a:t>Основные</a:t>
            </a:r>
            <a:r>
              <a:rPr lang="en-US" sz="2800" dirty="0">
                <a:solidFill>
                  <a:srgbClr val="FF0000"/>
                </a:solidFill>
                <a:ea typeface="+mn-ea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+mn-ea"/>
              </a:rPr>
              <a:t>учетные блоки</a:t>
            </a:r>
            <a:r>
              <a:rPr lang="en-US" sz="2800" dirty="0" err="1">
                <a:solidFill>
                  <a:srgbClr val="000000"/>
                </a:solidFill>
                <a:ea typeface="+mn-ea"/>
              </a:rPr>
              <a:t>.</a:t>
            </a: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C889B3-6905-4730-983B-D0F529A4B6B3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428860" y="1428737"/>
            <a:ext cx="3929091" cy="4000528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76000">
                <a:srgbClr val="D4DEFF"/>
              </a:gs>
              <a:gs pos="83000">
                <a:srgbClr val="D4DEFF"/>
              </a:gs>
              <a:gs pos="100000">
                <a:srgbClr val="96AB94">
                  <a:alpha val="82000"/>
                </a:srgbClr>
              </a:gs>
            </a:gsLst>
            <a:path path="rect">
              <a:fillToRect l="100000" t="100000"/>
            </a:path>
            <a:tileRect r="-100000" b="-100000"/>
          </a:gradFill>
          <a:ln cmpd="thinThick"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prst="relaxedInset"/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7016" y="2094593"/>
            <a:ext cx="3187752" cy="679335"/>
          </a:xfrm>
          <a:prstGeom prst="roundRect">
            <a:avLst/>
          </a:prstGeom>
          <a:gradFill>
            <a:gsLst>
              <a:gs pos="0">
                <a:srgbClr val="DABED9"/>
              </a:gs>
              <a:gs pos="76000">
                <a:srgbClr val="D4DEFF"/>
              </a:gs>
              <a:gs pos="83000">
                <a:srgbClr val="D4DEFF"/>
              </a:gs>
              <a:gs pos="100000">
                <a:srgbClr val="96AB94">
                  <a:alpha val="82000"/>
                </a:srgbClr>
              </a:gs>
            </a:gsLst>
            <a:lin ang="2700000" scaled="1"/>
          </a:gradFill>
          <a:ln cap="rnd" cmpd="thickThin">
            <a:solidFill>
              <a:srgbClr val="CD99B3"/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6350" h="6350" prst="relaxedInset"/>
            <a:bevelB/>
            <a:contourClr>
              <a:srgbClr val="CD99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</a:rPr>
              <a:t>Для составления бизнес-плана используются фактические данные, полученные из КИАС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87016" y="2880410"/>
            <a:ext cx="3187752" cy="679335"/>
          </a:xfrm>
          <a:prstGeom prst="roundRect">
            <a:avLst/>
          </a:prstGeom>
          <a:gradFill>
            <a:gsLst>
              <a:gs pos="0">
                <a:srgbClr val="DABED9"/>
              </a:gs>
              <a:gs pos="76000">
                <a:srgbClr val="D4DEFF"/>
              </a:gs>
              <a:gs pos="83000">
                <a:srgbClr val="D4DEFF"/>
              </a:gs>
              <a:gs pos="100000">
                <a:srgbClr val="96AB94">
                  <a:alpha val="82000"/>
                </a:srgbClr>
              </a:gs>
            </a:gsLst>
            <a:lin ang="2700000" scaled="1"/>
          </a:gradFill>
          <a:ln>
            <a:solidFill>
              <a:srgbClr val="CD99B3"/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6350" h="6350" prst="relaxedInset"/>
            <a:bevelB/>
            <a:contourClr>
              <a:srgbClr val="CD99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</a:rPr>
              <a:t>Бизнес-план имеет тот же формат, что и отчетность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7016" y="3666229"/>
            <a:ext cx="3187752" cy="679335"/>
          </a:xfrm>
          <a:prstGeom prst="roundRect">
            <a:avLst/>
          </a:prstGeom>
          <a:gradFill>
            <a:gsLst>
              <a:gs pos="0">
                <a:srgbClr val="DABED9"/>
              </a:gs>
              <a:gs pos="76000">
                <a:srgbClr val="D4DEFF"/>
              </a:gs>
              <a:gs pos="83000">
                <a:srgbClr val="D4DEFF"/>
              </a:gs>
              <a:gs pos="100000">
                <a:srgbClr val="96AB94">
                  <a:alpha val="82000"/>
                </a:srgbClr>
              </a:gs>
            </a:gsLst>
            <a:lin ang="2700000" scaled="1"/>
          </a:gradFill>
          <a:ln>
            <a:solidFill>
              <a:srgbClr val="CD99B3"/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6350" h="6350" prst="relaxedInset"/>
            <a:bevelB/>
            <a:contourClr>
              <a:srgbClr val="CD99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</a:rPr>
              <a:t>Таблицы бизнес-плана строятся как непосредственное продолжение таблиц с фактическими данными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87016" y="4452047"/>
            <a:ext cx="3187752" cy="679335"/>
          </a:xfrm>
          <a:prstGeom prst="roundRect">
            <a:avLst/>
          </a:prstGeom>
          <a:gradFill>
            <a:gsLst>
              <a:gs pos="0">
                <a:srgbClr val="DABED9"/>
              </a:gs>
              <a:gs pos="76000">
                <a:srgbClr val="D4DEFF"/>
              </a:gs>
              <a:gs pos="83000">
                <a:srgbClr val="D4DEFF"/>
              </a:gs>
              <a:gs pos="100000">
                <a:srgbClr val="96AB94">
                  <a:alpha val="82000"/>
                </a:srgbClr>
              </a:gs>
            </a:gsLst>
            <a:lin ang="2700000" scaled="1"/>
          </a:gradFill>
          <a:ln>
            <a:solidFill>
              <a:srgbClr val="CD99B3"/>
            </a:solidFill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 w="6350" h="6350" prst="relaxedInset"/>
            <a:bevelB/>
            <a:contourClr>
              <a:srgbClr val="CD99B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pitchFamily="34" charset="0"/>
              </a:rPr>
              <a:t>Осуществляется скользящее ежемесячное бизнес - планирование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14415" y="357166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err="1">
                <a:solidFill>
                  <a:srgbClr val="000000"/>
                </a:solidFill>
                <a:ea typeface="+mn-ea"/>
              </a:rPr>
              <a:t>Бизнес-планирование</a:t>
            </a:r>
            <a:endParaRPr lang="ru-RU" sz="28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309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8A30FF-320F-4661-B941-1145D64B8B4D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2C22D6-666C-4B81-8106-E019AA48C443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>
              <a:solidFill>
                <a:srgbClr val="000000"/>
              </a:solidFill>
            </a:endParaRPr>
          </a:p>
        </p:txBody>
      </p:sp>
      <p:grpSp>
        <p:nvGrpSpPr>
          <p:cNvPr id="13316" name="Group 10"/>
          <p:cNvGrpSpPr>
            <a:grpSpLocks/>
          </p:cNvGrpSpPr>
          <p:nvPr/>
        </p:nvGrpSpPr>
        <p:grpSpPr bwMode="auto">
          <a:xfrm>
            <a:off x="4997450" y="1884363"/>
            <a:ext cx="1789113" cy="942975"/>
            <a:chOff x="3756" y="1187"/>
            <a:chExt cx="1127" cy="594"/>
          </a:xfrm>
        </p:grpSpPr>
        <p:pic>
          <p:nvPicPr>
            <p:cNvPr id="13331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6" y="1187"/>
              <a:ext cx="1128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32" name="Text Box 12"/>
            <p:cNvSpPr txBox="1">
              <a:spLocks noChangeArrowheads="1"/>
            </p:cNvSpPr>
            <p:nvPr/>
          </p:nvSpPr>
          <p:spPr bwMode="auto">
            <a:xfrm>
              <a:off x="3829" y="1260"/>
              <a:ext cx="986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solidFill>
                    <a:srgbClr val="FFFFFF"/>
                  </a:solidFill>
                </a:rPr>
                <a:t>Готовый</a:t>
              </a:r>
              <a:endParaRPr lang="en-US" sz="1600" b="1">
                <a:solidFill>
                  <a:srgbClr val="FFFFFF"/>
                </a:solidFill>
              </a:endParaRPr>
            </a:p>
            <a:p>
              <a:pPr algn="ctr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solidFill>
                    <a:srgbClr val="FFFFFF"/>
                  </a:solidFill>
                </a:rPr>
                <a:t>п</a:t>
              </a:r>
              <a:r>
                <a:rPr lang="en-US" sz="1600" b="1">
                  <a:solidFill>
                    <a:srgbClr val="FFFFFF"/>
                  </a:solidFill>
                </a:rPr>
                <a:t>родук</a:t>
              </a:r>
              <a:r>
                <a:rPr lang="ru-RU" sz="1600" b="1">
                  <a:solidFill>
                    <a:srgbClr val="FFFFFF"/>
                  </a:solidFill>
                </a:rPr>
                <a:t>т </a:t>
              </a:r>
            </a:p>
          </p:txBody>
        </p:sp>
      </p:grpSp>
      <p:sp>
        <p:nvSpPr>
          <p:cNvPr id="13317" name="AutoShape 17"/>
          <p:cNvSpPr>
            <a:spLocks noChangeArrowheads="1"/>
          </p:cNvSpPr>
          <p:nvPr/>
        </p:nvSpPr>
        <p:spPr bwMode="auto">
          <a:xfrm>
            <a:off x="285750" y="2357438"/>
            <a:ext cx="1285875" cy="714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38160">
            <a:solidFill>
              <a:srgbClr val="1E768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3318" name="AutoShape 18"/>
          <p:cNvSpPr>
            <a:spLocks noChangeArrowheads="1"/>
          </p:cNvSpPr>
          <p:nvPr/>
        </p:nvSpPr>
        <p:spPr bwMode="auto">
          <a:xfrm>
            <a:off x="3643313" y="2286000"/>
            <a:ext cx="1357312" cy="71438"/>
          </a:xfrm>
          <a:prstGeom prst="rightArrow">
            <a:avLst>
              <a:gd name="adj1" fmla="val 50000"/>
              <a:gd name="adj2" fmla="val 49963"/>
            </a:avLst>
          </a:prstGeom>
          <a:solidFill>
            <a:srgbClr val="2DA2BF"/>
          </a:solidFill>
          <a:ln w="38160">
            <a:solidFill>
              <a:srgbClr val="1E768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3319" name="AutoShape 20"/>
          <p:cNvSpPr>
            <a:spLocks noChangeArrowheads="1"/>
          </p:cNvSpPr>
          <p:nvPr/>
        </p:nvSpPr>
        <p:spPr bwMode="auto">
          <a:xfrm>
            <a:off x="6858000" y="2286000"/>
            <a:ext cx="1357313" cy="1428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2DA2BF"/>
          </a:solidFill>
          <a:ln w="38160">
            <a:solidFill>
              <a:srgbClr val="1E768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13321" name="Text Box 22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1928802"/>
            <a:ext cx="114300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extrusionClr>
                <a:srgbClr val="CD99B3"/>
              </a:extrusionClr>
              <a:contourClr>
                <a:srgbClr val="B94F57"/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b="1" dirty="0">
                <a:ln w="11430"/>
                <a:solidFill>
                  <a:srgbClr val="B94F5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Сырье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5140" y="1928803"/>
            <a:ext cx="15716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extrusionClr>
                <a:srgbClr val="CD99B3"/>
              </a:extrusionClr>
              <a:contourClr>
                <a:srgbClr val="B94F57"/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b="1" dirty="0">
                <a:ln w="11430"/>
                <a:solidFill>
                  <a:srgbClr val="B94F5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Реализация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643043" y="357167"/>
            <a:ext cx="628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8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Управленческие данные</a:t>
            </a:r>
            <a:r>
              <a:rPr lang="en-US" sz="28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. </a:t>
            </a:r>
            <a:r>
              <a:rPr lang="ru-RU" sz="28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Цепочка </a:t>
            </a:r>
            <a:r>
              <a:rPr lang="ru-RU" sz="28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создания стоимости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642911" y="3071810"/>
          <a:ext cx="507209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6126188" y="2928934"/>
          <a:ext cx="237490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327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  <p:grpSp>
        <p:nvGrpSpPr>
          <p:cNvPr id="13328" name="Group 10"/>
          <p:cNvGrpSpPr>
            <a:grpSpLocks/>
          </p:cNvGrpSpPr>
          <p:nvPr/>
        </p:nvGrpSpPr>
        <p:grpSpPr bwMode="auto">
          <a:xfrm>
            <a:off x="1571625" y="1879600"/>
            <a:ext cx="2143125" cy="942975"/>
            <a:chOff x="3756" y="1187"/>
            <a:chExt cx="1127" cy="594"/>
          </a:xfrm>
        </p:grpSpPr>
        <p:pic>
          <p:nvPicPr>
            <p:cNvPr id="1332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6" y="1187"/>
              <a:ext cx="1128" cy="5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30" name="Text Box 12"/>
            <p:cNvSpPr txBox="1">
              <a:spLocks noChangeArrowheads="1"/>
            </p:cNvSpPr>
            <p:nvPr/>
          </p:nvSpPr>
          <p:spPr bwMode="auto">
            <a:xfrm>
              <a:off x="3829" y="1260"/>
              <a:ext cx="986" cy="4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solidFill>
                    <a:srgbClr val="FFFFFF"/>
                  </a:solidFill>
                </a:rPr>
                <a:t>Полуфабрикаты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774601D-7494-456D-8FFB-29FE0DB603EE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D9BFEC-251B-49A4-B244-973C8460A71E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4340" name="Text Box 222"/>
          <p:cNvSpPr txBox="1">
            <a:spLocks noChangeArrowheads="1"/>
          </p:cNvSpPr>
          <p:nvPr/>
        </p:nvSpPr>
        <p:spPr bwMode="auto">
          <a:xfrm>
            <a:off x="7272338" y="6578600"/>
            <a:ext cx="1979612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236" name="Text Box 21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241" name="Text Box 4"/>
          <p:cNvSpPr txBox="1">
            <a:spLocks noChangeArrowheads="1"/>
          </p:cNvSpPr>
          <p:nvPr/>
        </p:nvSpPr>
        <p:spPr bwMode="auto">
          <a:xfrm>
            <a:off x="0" y="71414"/>
            <a:ext cx="9144000" cy="66941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00"/>
                </a:solidFill>
                <a:ea typeface="+mn-ea"/>
              </a:rPr>
              <a:t>Калькуляция себестоимости от сырья до готовой продукции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000000"/>
                </a:solidFill>
                <a:ea typeface="+mn-ea"/>
              </a:rPr>
              <a:t>Сырье и материалы -&gt; полуфабрикаты -&gt; готовая продукция</a:t>
            </a:r>
            <a:endParaRPr lang="en-US" sz="1600" b="1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14563" name="Group 227"/>
          <p:cNvGraphicFramePr>
            <a:graphicFrameLocks noGrp="1"/>
          </p:cNvGraphicFramePr>
          <p:nvPr/>
        </p:nvGraphicFramePr>
        <p:xfrm>
          <a:off x="0" y="700088"/>
          <a:ext cx="2857500" cy="4938722"/>
        </p:xfrm>
        <a:graphic>
          <a:graphicData uri="http://schemas.openxmlformats.org/drawingml/2006/table">
            <a:tbl>
              <a:tblPr/>
              <a:tblGrid>
                <a:gridCol w="2068513"/>
                <a:gridCol w="788987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тыс.руб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месяцев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2008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Себестоимость производства полуфабриката Е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651 629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44 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673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14,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59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Сырье и покупные материалы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245 880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Сырье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A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158 334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73 668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2,15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Сырье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B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86 168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447675" marR="0" lvl="0" indent="-355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Прочие покупные материалы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1 377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Полуфабрикаты собственного производства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329 968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Энергетика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203 424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47675" marR="0" lvl="0" indent="-355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Электроэнергия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91 787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Пар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45 709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Вода оборотная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37 339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Прочая энергетика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28 588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Зарплата и начисления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11 818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Общепроизводственные расходы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128 963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Выход попутной продукции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-268 424</a:t>
                      </a: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Использование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          полуфабриката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E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651 629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44 673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На полуфабрикат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A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547 621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37 54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14,59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На полуфабрикат В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104 008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7 1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29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14,59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64" name="Group 228"/>
          <p:cNvGraphicFramePr>
            <a:graphicFrameLocks noGrp="1"/>
          </p:cNvGraphicFramePr>
          <p:nvPr/>
        </p:nvGraphicFramePr>
        <p:xfrm>
          <a:off x="6265863" y="714375"/>
          <a:ext cx="2878137" cy="5258590"/>
        </p:xfrm>
        <a:graphic>
          <a:graphicData uri="http://schemas.openxmlformats.org/drawingml/2006/table">
            <a:tbl>
              <a:tblPr/>
              <a:tblGrid>
                <a:gridCol w="2105025"/>
                <a:gridCol w="773112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(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тыс.руб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)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1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1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месяцев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2008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Себестоимость производства продукта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A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541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35 763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15,14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Сырье и покупные материалы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2 709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Полуфабрикат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A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538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759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35 763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15,06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ГОТОВАЯ ПРОДУКЦИЯ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Остаток на начало периода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409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15,73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Всего приход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541 4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        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 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Производство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541 4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35 763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15,14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Всего расход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540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063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4445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Себестоимость реализации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540 06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35 671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15,14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920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Остаток на конец периода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1 801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117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15,38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РЕАЛИЗАЦИЯ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57188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Себестоимость реализованной продукции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540 0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35 671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15,14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357188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Расходы на продажу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16 737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Выручка от реализации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623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942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35 671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руб</a:t>
                      </a: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/кг)</a:t>
                      </a:r>
                      <a:endParaRPr kumimoji="0" lang="en-US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17,49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A0D0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Маржа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67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62" name="Group 226"/>
          <p:cNvGraphicFramePr>
            <a:graphicFrameLocks noGrp="1"/>
          </p:cNvGraphicFramePr>
          <p:nvPr/>
        </p:nvGraphicFramePr>
        <p:xfrm>
          <a:off x="2928938" y="714375"/>
          <a:ext cx="3286125" cy="5067315"/>
        </p:xfrm>
        <a:graphic>
          <a:graphicData uri="http://schemas.openxmlformats.org/drawingml/2006/table">
            <a:tbl>
              <a:tblPr/>
              <a:tblGrid>
                <a:gridCol w="2541587"/>
                <a:gridCol w="74453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тыс.руб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месяцев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2008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A4A7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Себестоимость производства полуфабриката А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ea typeface="MS Gothic"/>
                          <a:cs typeface="MS Gothic"/>
                        </a:rPr>
                        <a:t>687 59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ea typeface="MS Gothic"/>
                          <a:cs typeface="MS Gothic"/>
                        </a:rPr>
                        <a:t>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45 643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15,06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Сырье и покупные материалы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3 759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Энергетика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194 158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447675" marR="0" lvl="0" indent="-355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Электроэнергия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12 050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Пар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10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141 053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Прочая энергетика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41 055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Полуфабрикаты собственного производства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569 831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Полуфабрикат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E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547 621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37 54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14,59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Прочие полуфабрикаты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22 210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Зарплата и начисления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4 972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Общепроизводственные расходы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68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943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Выход попутной продукции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-154 066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FE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ПРОИЗВОДСТВО ПОЛУФАБРИКАТА А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Остаток на начало периода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4 13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275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531813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15,0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</a:t>
                      </a:r>
                      <a:endParaRPr kumimoji="0" lang="ru-RU" sz="9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Всего приход из производства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687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596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Всего расход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683 8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На производство продукта А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538 75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35 763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15,06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На производство полуфабриката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D 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145 1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9 632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15,06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На реализацию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0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352425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Остаток на конец периода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7 8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</a:t>
                      </a: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тонн</a:t>
                      </a: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523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898525" marR="0" lvl="1" indent="-2857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(руб/кг)</a:t>
                      </a:r>
                      <a:endParaRPr kumimoji="0" lang="en-US" sz="9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15,06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</a:tr>
            </a:tbl>
          </a:graphicData>
        </a:graphic>
      </p:graphicFrame>
      <p:sp>
        <p:nvSpPr>
          <p:cNvPr id="14553" name="AutoShape 894"/>
          <p:cNvSpPr>
            <a:spLocks noChangeArrowheads="1"/>
          </p:cNvSpPr>
          <p:nvPr/>
        </p:nvSpPr>
        <p:spPr bwMode="auto">
          <a:xfrm>
            <a:off x="2286000" y="4572000"/>
            <a:ext cx="647700" cy="571500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4554" name="AutoShape 895"/>
          <p:cNvSpPr>
            <a:spLocks noChangeArrowheads="1"/>
          </p:cNvSpPr>
          <p:nvPr/>
        </p:nvSpPr>
        <p:spPr bwMode="auto">
          <a:xfrm>
            <a:off x="5670550" y="2500313"/>
            <a:ext cx="647700" cy="428625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4555" name="Line 902"/>
          <p:cNvSpPr>
            <a:spLocks noChangeShapeType="1"/>
          </p:cNvSpPr>
          <p:nvPr/>
        </p:nvSpPr>
        <p:spPr bwMode="auto">
          <a:xfrm flipV="1">
            <a:off x="2933700" y="2770188"/>
            <a:ext cx="2736850" cy="2016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56" name="AutoShape 894"/>
          <p:cNvSpPr>
            <a:spLocks noChangeArrowheads="1"/>
          </p:cNvSpPr>
          <p:nvPr/>
        </p:nvSpPr>
        <p:spPr bwMode="auto">
          <a:xfrm>
            <a:off x="5643563" y="4357688"/>
            <a:ext cx="647700" cy="428625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4557" name="AutoShape 895"/>
          <p:cNvSpPr>
            <a:spLocks noChangeArrowheads="1"/>
          </p:cNvSpPr>
          <p:nvPr/>
        </p:nvSpPr>
        <p:spPr bwMode="auto">
          <a:xfrm>
            <a:off x="8496300" y="1714500"/>
            <a:ext cx="647700" cy="428625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/>
          </a:p>
        </p:txBody>
      </p:sp>
      <p:sp>
        <p:nvSpPr>
          <p:cNvPr id="14558" name="Line 902"/>
          <p:cNvSpPr>
            <a:spLocks noChangeShapeType="1"/>
          </p:cNvSpPr>
          <p:nvPr/>
        </p:nvSpPr>
        <p:spPr bwMode="auto">
          <a:xfrm flipV="1">
            <a:off x="6291263" y="1928813"/>
            <a:ext cx="2209800" cy="2714625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59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A325D3-A53B-40AF-8F8E-0784B1B1EE02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E41976-93C8-4888-974B-0A81B83CB7AC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5364" name="Text Box 202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sp>
        <p:nvSpPr>
          <p:cNvPr id="16587" name="Text Box 203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210" name="Text Box 4"/>
          <p:cNvSpPr txBox="1">
            <a:spLocks noChangeArrowheads="1"/>
          </p:cNvSpPr>
          <p:nvPr/>
        </p:nvSpPr>
        <p:spPr bwMode="auto">
          <a:xfrm>
            <a:off x="428597" y="71415"/>
            <a:ext cx="8358215" cy="4308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Финансовая отчетность</a:t>
            </a:r>
          </a:p>
        </p:txBody>
      </p:sp>
      <p:graphicFrame>
        <p:nvGraphicFramePr>
          <p:cNvPr id="15580" name="Group 220"/>
          <p:cNvGraphicFramePr>
            <a:graphicFrameLocks noGrp="1"/>
          </p:cNvGraphicFramePr>
          <p:nvPr/>
        </p:nvGraphicFramePr>
        <p:xfrm>
          <a:off x="6227763" y="500063"/>
          <a:ext cx="2881312" cy="5474337"/>
        </p:xfrm>
        <a:graphic>
          <a:graphicData uri="http://schemas.openxmlformats.org/drawingml/2006/table">
            <a:tbl>
              <a:tblPr/>
              <a:tblGrid>
                <a:gridCol w="1936750"/>
                <a:gridCol w="260350"/>
                <a:gridCol w="684212"/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Баланс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На 3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0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.1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.2008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тыс. руб.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Материальные и нематериальные активы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48 953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 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Внеоборотные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активы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48 953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Запасы готовой продукции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39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780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Иные запасы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151 103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Дебиторская задолженность покупателей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64 933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Кредиторская задолженность поставщиков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-138 860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905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Прочая дебиторская и кредиторская задолженность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-770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74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Расходы будущих периодов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9 258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74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 Оборотный капитал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125 444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032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ИНВЕСТИРОВАННЫЙ КАПИТАЛ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74 397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Уставной капитал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1 0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00 480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Нераспределенная прибыль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508 748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 Акционерный капитал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-491 732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6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Денежные средства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11 007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Краткосрочные кредиты и займы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-174 080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Долгосрочные кредиты и займы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-1 139 548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9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 Чистая задолженность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-1 302 621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 Налоги к уплате/ получению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19 955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74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ФИНАНСИРОВАНИЕ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74 397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77" name="Group 217"/>
          <p:cNvGraphicFramePr>
            <a:graphicFrameLocks noGrp="1"/>
          </p:cNvGraphicFramePr>
          <p:nvPr/>
        </p:nvGraphicFramePr>
        <p:xfrm>
          <a:off x="3343275" y="496888"/>
          <a:ext cx="2813050" cy="5277175"/>
        </p:xfrm>
        <a:graphic>
          <a:graphicData uri="http://schemas.openxmlformats.org/drawingml/2006/table">
            <a:tbl>
              <a:tblPr/>
              <a:tblGrid>
                <a:gridCol w="2227263"/>
                <a:gridCol w="585787"/>
              </a:tblGrid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Отчет о Движении Денежных Средств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месяцев 2008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тыс. руб.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EBIT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5 989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Амортизация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213 288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Прибыль и убыток от реализации ОС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425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Налог на прибыль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-1 865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Изменения задолженности по налогам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9 656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Изменение в оборотном капитале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-109 330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Запасы готовой продукции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-18 41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Иные запасы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14 581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Покупатели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-48 492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Поставщики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18 925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Прочие поставщики и покупатели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-45 130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45720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Расходы будущих периодов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-1 647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ДДС от операционной деятельности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118 162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Капитальные затраты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-58 251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Приобретение инвестиций и долей (акций)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Поступление от реализации ОС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88 552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Поступление от реализации инвестиций и долей (акций)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Итого ДДС по инвестиционной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30 300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Поступление денег по кредитам и займам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56 011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Расходование денег по кредитам и займам (включая проценты)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-216 680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Дивиденды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Увеличение капитала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ДДС по финансовой деятельности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-160 668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58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ЧИСТОЕ ПРИРАЩЕНИЕ ДЕНЕЖНЫХ СРЕДСТВ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-12 206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Остаток денежных средств на начало периода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22 533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Остаток денежных средств на конец периода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10 327</a:t>
                      </a:r>
                    </a:p>
                  </a:txBody>
                  <a:tcPr marL="36000" marR="3600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579" name="Group 219"/>
          <p:cNvGraphicFramePr>
            <a:graphicFrameLocks noGrp="1"/>
          </p:cNvGraphicFramePr>
          <p:nvPr/>
        </p:nvGraphicFramePr>
        <p:xfrm>
          <a:off x="0" y="476250"/>
          <a:ext cx="3276600" cy="5137150"/>
        </p:xfrm>
        <a:graphic>
          <a:graphicData uri="http://schemas.openxmlformats.org/drawingml/2006/table">
            <a:tbl>
              <a:tblPr/>
              <a:tblGrid>
                <a:gridCol w="2555875"/>
                <a:gridCol w="720725"/>
              </a:tblGrid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Отчет о прибылях и убытках</a:t>
                      </a:r>
                      <a:b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</a:b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месяцев 2008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тыс. руб.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Итого выручка от реализации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1 795 055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A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623 942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B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185 581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C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480 703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Услуги</a:t>
                      </a: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161 759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 …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Транспортные услуги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68 163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A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-16 737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B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-1 015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C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-22 766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 …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Себестоимость реализованной продукции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1 440 253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A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- 540 063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B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- 167 001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C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- 391 956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Услуги</a:t>
                      </a: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- 145 583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 …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ВАЛОВАЯ ПРИБЫЛЬ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286 639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A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67 14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B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17 565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Продукт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C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65 981</a:t>
                      </a:r>
                    </a:p>
                  </a:txBody>
                  <a:tcPr marL="9525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Услуги</a:t>
                      </a: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16 176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    …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Коммерческие и административные расходы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-273 414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Прибыли и убытки от реализации основных средств</a:t>
                      </a: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-425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Прочие финансовые прибыли и убытки</a:t>
                      </a: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-18 797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Прочие прибыли и убытки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11 986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41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EBIT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5 989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Процентные расходы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-126 215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Курсовая разница по кредитам и займам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-80 930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Итого</a:t>
                      </a:r>
                    </a:p>
                  </a:txBody>
                  <a:tcPr marL="21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-207 145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Налог на прибыль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-1 865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ЧИСТАЯ ПРИБЫЛЬ (УБЫТОК)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-203 021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5565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5633CB-34A7-40D8-9741-B159873C7B22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6387" name="Text Box 37"/>
          <p:cNvSpPr txBox="1">
            <a:spLocks noChangeArrowheads="1"/>
          </p:cNvSpPr>
          <p:nvPr/>
        </p:nvSpPr>
        <p:spPr bwMode="auto">
          <a:xfrm>
            <a:off x="4357688" y="6492875"/>
            <a:ext cx="5715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BEF9FE-E53D-4F5B-A5DF-88407C33D4D5}" type="slidenum">
              <a:rPr lang="ru-RU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516688" y="6021388"/>
            <a:ext cx="1295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КИАС</a:t>
            </a:r>
          </a:p>
        </p:txBody>
      </p:sp>
      <p:sp>
        <p:nvSpPr>
          <p:cNvPr id="16389" name="Text Box 39"/>
          <p:cNvSpPr txBox="1">
            <a:spLocks noChangeArrowheads="1"/>
          </p:cNvSpPr>
          <p:nvPr/>
        </p:nvSpPr>
        <p:spPr bwMode="auto">
          <a:xfrm>
            <a:off x="7272338" y="6523038"/>
            <a:ext cx="19796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ctr"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i="1">
                <a:solidFill>
                  <a:srgbClr val="FF0000"/>
                </a:solidFill>
              </a:rPr>
              <a:t>www.s-analytica.ru</a:t>
            </a:r>
          </a:p>
        </p:txBody>
      </p:sp>
      <p:graphicFrame>
        <p:nvGraphicFramePr>
          <p:cNvPr id="16449" name="Group 65"/>
          <p:cNvGraphicFramePr>
            <a:graphicFrameLocks noGrp="1"/>
          </p:cNvGraphicFramePr>
          <p:nvPr/>
        </p:nvGraphicFramePr>
        <p:xfrm>
          <a:off x="214313" y="641350"/>
          <a:ext cx="8786812" cy="3949750"/>
        </p:xfrm>
        <a:graphic>
          <a:graphicData uri="http://schemas.openxmlformats.org/drawingml/2006/table">
            <a:tbl>
              <a:tblPr/>
              <a:tblGrid>
                <a:gridCol w="549275"/>
                <a:gridCol w="2130425"/>
                <a:gridCol w="1106487"/>
                <a:gridCol w="1071566"/>
                <a:gridCol w="3929059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Пункт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Описание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ный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Поддержка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Примечания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4B78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Предоставление клиентом бухгалтерских данных из системы бухгалтерского учета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Аналитика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форме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файла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DBF;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при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использовании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клиентом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системы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1С,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требуется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только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доступ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к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бухгалтерской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системе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клиента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Изучение бухгалтерских счетов и оптимизация аналитики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С-Аналитика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Аналитика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проанализирует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аналитические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данные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, используемые в бухучете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Для того, ч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тобы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сформировать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управленческие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отчеты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и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достигнуть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определенного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уровня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детализации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иногда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необходимо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добавить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данные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к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определенным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счетам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Содействие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требуется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для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внесения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дополнительн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ой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аналитики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в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бухгалтерские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счета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C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MS Gothic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Gothic"/>
                        <a:cs typeface="MS Gothic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Разработка таблицы соответствия между бухгалтерскими и управленческими счетами</a:t>
                      </a:r>
                      <a:endParaRPr kumimoji="0" 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С-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Аналитика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/>
                        <a:cs typeface="Arial" pitchFamily="34" charset="0"/>
                      </a:endParaRP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Клиент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68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правленческие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отчеты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впоследствии формирую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тся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через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управленческие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счета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которые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отображают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экономическую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суть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бизнеса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/>
                          <a:cs typeface="Arial" pitchFamily="34" charset="0"/>
                        </a:rPr>
                        <a:t>.</a:t>
                      </a:r>
                    </a:p>
                  </a:txBody>
                  <a:tcPr marL="36000" marR="36000" marT="3600" marB="36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4B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28597" y="142853"/>
            <a:ext cx="8358215" cy="4308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Объем услуг по установке КИАС</a:t>
            </a:r>
            <a:r>
              <a:rPr lang="en-US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ea typeface="+mn-ea"/>
              </a:rPr>
              <a:t>. </a:t>
            </a:r>
            <a:r>
              <a:rPr lang="ru-RU" sz="220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</a:rPr>
              <a:t>Организация работы</a:t>
            </a:r>
            <a:r>
              <a:rPr lang="ru-RU" sz="2200" dirty="0">
                <a:ln w="11430"/>
                <a:latin typeface="Arial" charset="0"/>
              </a:rPr>
              <a:t>.</a:t>
            </a:r>
            <a:endParaRPr lang="ru-RU" sz="2200" dirty="0">
              <a:ln w="11430"/>
              <a:latin typeface="Arial" charset="0"/>
              <a:ea typeface="+mn-ea"/>
            </a:endParaRPr>
          </a:p>
        </p:txBody>
      </p:sp>
      <p:sp>
        <p:nvSpPr>
          <p:cNvPr id="16423" name="Text Box 2"/>
          <p:cNvSpPr txBox="1">
            <a:spLocks noChangeArrowheads="1"/>
          </p:cNvSpPr>
          <p:nvPr/>
        </p:nvSpPr>
        <p:spPr bwMode="auto">
          <a:xfrm>
            <a:off x="0" y="6308725"/>
            <a:ext cx="24114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>
                <a:srgbClr val="FF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i="1">
                <a:solidFill>
                  <a:srgbClr val="FF0000"/>
                </a:solidFill>
                <a:latin typeface="Monotype Corsiva" pitchFamily="66" charset="0"/>
              </a:rPr>
              <a:t>С-Аналитика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1921</Words>
  <Application>Microsoft Office PowerPoint</Application>
  <PresentationFormat>Экран (4:3)</PresentationFormat>
  <Paragraphs>625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MS Gothic</vt:lpstr>
      <vt:lpstr>Times New Roman</vt:lpstr>
      <vt:lpstr>Wingdings 3</vt:lpstr>
      <vt:lpstr>Verdana</vt:lpstr>
      <vt:lpstr>Wingdings 2</vt:lpstr>
      <vt:lpstr>Arial Unicode MS</vt:lpstr>
      <vt:lpstr>Wingdings</vt:lpstr>
      <vt:lpstr>Monotype Corsiva</vt:lpstr>
      <vt:lpstr>Arial Cyr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S-Analytica</dc:creator>
  <cp:lastModifiedBy>Masha</cp:lastModifiedBy>
  <cp:revision>339</cp:revision>
  <dcterms:modified xsi:type="dcterms:W3CDTF">2010-04-08T00:09:45Z</dcterms:modified>
</cp:coreProperties>
</file>